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256" r:id="rId2"/>
    <p:sldId id="3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266" r:id="rId9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varScale="1">
        <p:scale>
          <a:sx n="69" d="100"/>
          <a:sy n="69" d="100"/>
        </p:scale>
        <p:origin x="-76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E847157-44FE-4EB5-BAF3-8E36F5011DC4}"/>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 xmlns:a16="http://schemas.microsoft.com/office/drawing/2014/main" id="{298D4778-07C9-46A1-9A97-93646E1B76C8}"/>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endParaRPr lang="en-IN"/>
          </a:p>
        </p:txBody>
      </p:sp>
      <p:sp>
        <p:nvSpPr>
          <p:cNvPr id="4" name="Footer Placeholder 3">
            <a:extLst>
              <a:ext uri="{FF2B5EF4-FFF2-40B4-BE49-F238E27FC236}">
                <a16:creationId xmlns="" xmlns:a16="http://schemas.microsoft.com/office/drawing/2014/main" id="{2C68921E-43AD-4F45-99CC-C3025D32C633}"/>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 xmlns:a16="http://schemas.microsoft.com/office/drawing/2014/main" id="{4E67AE9C-E9D5-44D0-838E-1BB70249556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F39240D-4711-428D-82E8-7530CD4DF633}" type="slidenum">
              <a:rPr lang="en-IN" smtClean="0"/>
              <a:t>‹#›</a:t>
            </a:fld>
            <a:endParaRPr lang="en-IN"/>
          </a:p>
        </p:txBody>
      </p:sp>
    </p:spTree>
    <p:extLst>
      <p:ext uri="{BB962C8B-B14F-4D97-AF65-F5344CB8AC3E}">
        <p14:creationId xmlns:p14="http://schemas.microsoft.com/office/powerpoint/2010/main" val="41773476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F988CD1-5072-4C55-A534-9C8754CE52AB}" type="slidenum">
              <a:rPr lang="en-IN" smtClean="0"/>
              <a:t>‹#›</a:t>
            </a:fld>
            <a:endParaRPr lang="en-IN"/>
          </a:p>
        </p:txBody>
      </p:sp>
    </p:spTree>
    <p:extLst>
      <p:ext uri="{BB962C8B-B14F-4D97-AF65-F5344CB8AC3E}">
        <p14:creationId xmlns:p14="http://schemas.microsoft.com/office/powerpoint/2010/main" val="175124535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849137-04E9-6CB1-32B0-06EA54B7A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8F13D2F5-C8C9-585E-0140-CEBC36BFE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F6AB635-741A-ADD6-9C83-512CD4DCDCEC}"/>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 xmlns:a16="http://schemas.microsoft.com/office/drawing/2014/main" id="{B4E00E9E-2386-D33E-1AC0-324EBEDEB1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55778174-F063-48C4-541B-55838EF86354}"/>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160496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68A54C-E0D5-70C2-9846-24A81E40491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AD85FBA6-6DAA-EEEF-6678-04D78E151D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DD5E3A77-5936-6895-A749-371247A4265C}"/>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 xmlns:a16="http://schemas.microsoft.com/office/drawing/2014/main" id="{3ABB3406-40A3-A831-1F25-734E9E398D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DE6DB45-BDC7-8C23-CFC1-16FCAFA9DFFD}"/>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202322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0E91D2C-3BBA-D10C-6423-F2FAA122BA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E0D2EF8-6870-23F9-EC47-D7B5D42EC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8E9427E-10C5-0CDF-7602-F164B8320513}"/>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 xmlns:a16="http://schemas.microsoft.com/office/drawing/2014/main" id="{4ABE4B1D-D54B-798D-F010-F168851AFF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3EFE9AE-94C4-744F-353C-52EFE293E6D2}"/>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109315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8B9C4-8C0F-65DC-A0E6-FF578FC215B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935AD027-92BB-F17D-6663-20A986439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D00FBE4-55BF-711F-CC3D-D8FC8A4B2948}"/>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 xmlns:a16="http://schemas.microsoft.com/office/drawing/2014/main" id="{CCAD336D-74F7-4E99-63DC-3F17BA374A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C735A0A6-D236-B8EB-5786-7CF5F245AF11}"/>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346508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1FBB35-A2BE-22EF-0BD5-C3973FDF46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E3D0FD7C-0B52-A000-1DCD-86F35D421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0E751DE-F195-6BE0-7A34-10AE5EBF2E66}"/>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 xmlns:a16="http://schemas.microsoft.com/office/drawing/2014/main" id="{76B12F91-9B54-F90F-A38C-9B315B0F48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4889A0B-5E0A-9F0A-E9D9-8BC8C7C09B3F}"/>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252155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A0719-DCA6-C93A-6DA6-4777CB76B7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1FB3202-E84C-00D2-C21F-C90CE5E97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9DAE6341-BE08-B336-5EB8-146A1316FF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B77CBE94-84A3-FB98-56B7-817B7DBD0015}"/>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 xmlns:a16="http://schemas.microsoft.com/office/drawing/2014/main" id="{F1C5B15F-D1A7-DD51-12F2-727F57872C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CDC2A620-C943-7EB1-7E7E-76E913230D61}"/>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315964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3C7E2F-2602-0CBC-520F-019D16137C7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5D612A-CAA7-0362-D3B1-7F91ADD4E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13D8DE2-E428-D852-4C61-3C34397E8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3F40206C-95BB-C704-EC79-05D31F848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B73F4F7-3BE9-0013-924C-682516D8D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F2E72D08-8AB3-6383-C25D-74B3BCD7C40F}"/>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 xmlns:a16="http://schemas.microsoft.com/office/drawing/2014/main" id="{3F243F48-D765-C459-0E0D-BF1F705990C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90AE5C3A-1E7A-934A-69BE-BE2F04CC2B1B}"/>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327385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E7F4DA-8C6B-B9DD-5D5A-0248BB0E717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8A1F8A6-76B7-E8C5-345E-18C4FB885286}"/>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 xmlns:a16="http://schemas.microsoft.com/office/drawing/2014/main" id="{B53A43FA-6466-0684-3D37-201DAABB9C1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BC7485FF-07AA-4F83-BCED-4C4F8610870D}"/>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398950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8BBC2FF-CD6D-E027-B52A-98B871479F07}"/>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 xmlns:a16="http://schemas.microsoft.com/office/drawing/2014/main" id="{81860DE7-752F-FA81-B197-0AE92C3784D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7680E256-20D0-B781-E9D2-16070664B6B1}"/>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9693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37D3D6-D713-3935-7679-263656B3A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6674828-CF30-F664-CAEC-464ABC81C2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F1D48E5B-9ED6-E8D6-0F97-A0FE9C0C3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6F5A7DF-0F74-9BC5-1387-2195C3743F79}"/>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 xmlns:a16="http://schemas.microsoft.com/office/drawing/2014/main" id="{FB54F162-AFDC-40C8-35DA-CF88D2591C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3F7DB8A-D7CF-3E53-D4B6-4FC8B6D96AE4}"/>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3928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C723B4-8313-F8A3-67AE-8979E14E5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4C9CB00A-62A5-F539-9D05-537B653E8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D07A1921-C811-3EAE-0DF7-A5D64DD04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391EFBA-7EE2-2084-172D-1AA94B0DD6DA}"/>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 xmlns:a16="http://schemas.microsoft.com/office/drawing/2014/main" id="{8DB01669-9A24-51C0-B1A3-2FA9D5861EF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CC9699AE-A286-25B5-6940-94C48B4DA889}"/>
              </a:ext>
            </a:extLst>
          </p:cNvPr>
          <p:cNvSpPr>
            <a:spLocks noGrp="1"/>
          </p:cNvSpPr>
          <p:nvPr>
            <p:ph type="sldNum" sz="quarter" idx="12"/>
          </p:nvPr>
        </p:nvSpPr>
        <p:spPr/>
        <p:txBody>
          <a:bodyPr/>
          <a:lstStyle/>
          <a:p>
            <a:fld id="{88C909EF-151F-4BFD-B2E8-3CA63EA71F11}" type="slidenum">
              <a:rPr lang="en-IN" smtClean="0"/>
              <a:t>‹#›</a:t>
            </a:fld>
            <a:endParaRPr lang="en-IN"/>
          </a:p>
        </p:txBody>
      </p:sp>
    </p:spTree>
    <p:extLst>
      <p:ext uri="{BB962C8B-B14F-4D97-AF65-F5344CB8AC3E}">
        <p14:creationId xmlns:p14="http://schemas.microsoft.com/office/powerpoint/2010/main" val="11712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5DBA780-3E50-1E0F-1CF7-6AC07C2BE17A}"/>
              </a:ext>
            </a:extLst>
          </p:cNvPr>
          <p:cNvSpPr>
            <a:spLocks noGrp="1"/>
          </p:cNvSpPr>
          <p:nvPr>
            <p:ph type="title"/>
          </p:nvPr>
        </p:nvSpPr>
        <p:spPr>
          <a:xfrm>
            <a:off x="2631988" y="1544595"/>
            <a:ext cx="8721811" cy="14609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 xmlns:a16="http://schemas.microsoft.com/office/drawing/2014/main" id="{73FD75A1-90BF-BC13-5756-79E21A1AE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27B6B896-80F9-C18F-BC55-34E7F8752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a:extLst>
              <a:ext uri="{FF2B5EF4-FFF2-40B4-BE49-F238E27FC236}">
                <a16:creationId xmlns="" xmlns:a16="http://schemas.microsoft.com/office/drawing/2014/main" id="{F2B0AAFE-379C-DF5F-EEE4-1E4E4A9F8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41C58090-1E21-98A0-E250-95BA54AB8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909EF-151F-4BFD-B2E8-3CA63EA71F11}" type="slidenum">
              <a:rPr lang="en-IN" smtClean="0"/>
              <a:t>‹#›</a:t>
            </a:fld>
            <a:endParaRPr lang="en-IN"/>
          </a:p>
        </p:txBody>
      </p:sp>
      <p:pic>
        <p:nvPicPr>
          <p:cNvPr id="7" name="Picture 2" descr="RNB Global University - Home | Facebook">
            <a:extLst>
              <a:ext uri="{FF2B5EF4-FFF2-40B4-BE49-F238E27FC236}">
                <a16:creationId xmlns="" xmlns:a16="http://schemas.microsoft.com/office/drawing/2014/main" id="{A3214A48-90A6-419D-A022-6FDF9DBE55C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919346" y="136525"/>
            <a:ext cx="1115104" cy="11151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C90F337F-D896-4C1F-64C9-D70F25B9E013}"/>
              </a:ext>
            </a:extLst>
          </p:cNvPr>
          <p:cNvSpPr/>
          <p:nvPr userDrawn="1"/>
        </p:nvSpPr>
        <p:spPr>
          <a:xfrm>
            <a:off x="0" y="6527800"/>
            <a:ext cx="12192000" cy="3302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b="1" kern="100" dirty="0">
                <a:effectLst/>
                <a:latin typeface="Times New Roman" panose="02020603050405020304" pitchFamily="18" charset="0"/>
                <a:ea typeface="Calibri" panose="020F0502020204030204" pitchFamily="34" charset="0"/>
                <a:cs typeface="Times New Roman" panose="02020603050405020304" pitchFamily="18" charset="0"/>
              </a:rPr>
              <a:t>Rainfed Agriculture &amp; Watershed Management </a:t>
            </a:r>
            <a:r>
              <a:rPr lang="en-US" b="1" dirty="0">
                <a:latin typeface="Cambria" pitchFamily="18" charset="0"/>
              </a:rPr>
              <a:t>                                                                                                       </a:t>
            </a:r>
            <a:r>
              <a:rPr lang="en-US" b="1" dirty="0" smtClean="0">
                <a:latin typeface="Cambria" pitchFamily="18" charset="0"/>
              </a:rPr>
              <a:t>Mr. ANIL SWAMI</a:t>
            </a:r>
            <a:endParaRPr lang="en-US" sz="2000" b="1" dirty="0">
              <a:latin typeface="Cambria" pitchFamily="18" charset="0"/>
            </a:endParaRPr>
          </a:p>
        </p:txBody>
      </p:sp>
    </p:spTree>
    <p:extLst>
      <p:ext uri="{BB962C8B-B14F-4D97-AF65-F5344CB8AC3E}">
        <p14:creationId xmlns:p14="http://schemas.microsoft.com/office/powerpoint/2010/main" val="130206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27CAF6-2972-03A3-5622-95C06C897355}"/>
              </a:ext>
            </a:extLst>
          </p:cNvPr>
          <p:cNvSpPr>
            <a:spLocks noGrp="1"/>
          </p:cNvSpPr>
          <p:nvPr>
            <p:ph type="ctrTitle"/>
          </p:nvPr>
        </p:nvSpPr>
        <p:spPr>
          <a:xfrm>
            <a:off x="259307" y="2674072"/>
            <a:ext cx="10644221" cy="2387600"/>
          </a:xfrm>
        </p:spPr>
        <p:txBody>
          <a:bodyPr>
            <a:normAutofit fontScale="90000"/>
          </a:bodyPr>
          <a:lstStyle/>
          <a:p>
            <a:pPr>
              <a:lnSpc>
                <a:spcPct val="107000"/>
              </a:lnSpc>
              <a:spcAft>
                <a:spcPts val="800"/>
              </a:spcAft>
            </a:pPr>
            <a:r>
              <a:rPr lang="en-IN" sz="6700" b="1"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Soil and climatic conditions prevalent in rainfed areas</a:t>
            </a:r>
            <a:r>
              <a:rPr lang="en-IN" sz="1800" dirty="0">
                <a:effectLst/>
                <a:latin typeface="Calibri" panose="020F0502020204030204" pitchFamily="34" charset="0"/>
                <a:ea typeface="Calibri" panose="020F0502020204030204" pitchFamily="34" charset="0"/>
                <a:cs typeface="Mangal" panose="02040503050203030202" pitchFamily="18" charset="0"/>
              </a:rPr>
              <a:t/>
            </a:r>
            <a:br>
              <a:rPr lang="en-IN" sz="1800" dirty="0">
                <a:effectLst/>
                <a:latin typeface="Calibri" panose="020F0502020204030204" pitchFamily="34" charset="0"/>
                <a:ea typeface="Calibri" panose="020F0502020204030204" pitchFamily="34" charset="0"/>
                <a:cs typeface="Mangal" panose="02040503050203030202" pitchFamily="18" charset="0"/>
              </a:rPr>
            </a:br>
            <a:r>
              <a:rPr lang="en-IN" sz="1800" dirty="0">
                <a:effectLst/>
                <a:latin typeface="Calibri" panose="020F0502020204030204" pitchFamily="34" charset="0"/>
                <a:ea typeface="Calibri" panose="020F0502020204030204" pitchFamily="34" charset="0"/>
                <a:cs typeface="Mangal" panose="02040503050203030202" pitchFamily="18" charset="0"/>
              </a:rPr>
              <a:t/>
            </a:r>
            <a:br>
              <a:rPr lang="en-IN" sz="1800" dirty="0">
                <a:effectLst/>
                <a:latin typeface="Calibri" panose="020F0502020204030204" pitchFamily="34" charset="0"/>
                <a:ea typeface="Calibri" panose="020F0502020204030204" pitchFamily="34" charset="0"/>
                <a:cs typeface="Mangal" panose="02040503050203030202" pitchFamily="18" charset="0"/>
              </a:rPr>
            </a:br>
            <a:endParaRPr lang="en-IN"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0C6D89B-493B-DE64-37FB-586147175221}"/>
              </a:ext>
            </a:extLst>
          </p:cNvPr>
          <p:cNvSpPr>
            <a:spLocks noGrp="1"/>
          </p:cNvSpPr>
          <p:nvPr>
            <p:ph type="subTitle" idx="1"/>
          </p:nvPr>
        </p:nvSpPr>
        <p:spPr>
          <a:xfrm>
            <a:off x="8191500" y="4965700"/>
            <a:ext cx="2476499" cy="1562100"/>
          </a:xfrm>
        </p:spPr>
        <p:txBody>
          <a:bodyPr>
            <a:normAutofit fontScale="92500" lnSpcReduction="10000"/>
          </a:bodyPr>
          <a:lstStyle/>
          <a:p>
            <a:endParaRPr lang="en-US" dirty="0"/>
          </a:p>
          <a:p>
            <a:r>
              <a:rPr lang="en-US" dirty="0">
                <a:solidFill>
                  <a:srgbClr val="FF0000"/>
                </a:solidFill>
              </a:rPr>
              <a:t>Delivered by </a:t>
            </a:r>
          </a:p>
          <a:p>
            <a:r>
              <a:rPr lang="en-US" b="1" dirty="0" smtClean="0">
                <a:solidFill>
                  <a:srgbClr val="FF0000"/>
                </a:solidFill>
              </a:rPr>
              <a:t>Mr. ANIL SWAMI</a:t>
            </a:r>
            <a:endParaRPr lang="en-US" b="1" dirty="0">
              <a:solidFill>
                <a:srgbClr val="FF0000"/>
              </a:solidFill>
            </a:endParaRPr>
          </a:p>
          <a:p>
            <a:r>
              <a:rPr lang="en-US" sz="2200" b="1" dirty="0">
                <a:solidFill>
                  <a:srgbClr val="FF0000"/>
                </a:solidFill>
              </a:rPr>
              <a:t>Asst. Professor</a:t>
            </a:r>
            <a:endParaRPr lang="en-IN" sz="2200" b="1" dirty="0">
              <a:solidFill>
                <a:srgbClr val="FF0000"/>
              </a:solidFill>
            </a:endParaRPr>
          </a:p>
        </p:txBody>
      </p:sp>
      <p:pic>
        <p:nvPicPr>
          <p:cNvPr id="2050" name="Picture 2" descr="RNB Global University - Home | Facebook">
            <a:extLst>
              <a:ext uri="{FF2B5EF4-FFF2-40B4-BE49-F238E27FC236}">
                <a16:creationId xmlns="" xmlns:a16="http://schemas.microsoft.com/office/drawing/2014/main" id="{F5EDFB42-32F6-193C-CE3A-1CD4E2FAB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7" y="17058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 xmlns:a16="http://schemas.microsoft.com/office/drawing/2014/main" id="{B1298E87-BB37-416D-A444-4FAA07018B97}"/>
              </a:ext>
            </a:extLst>
          </p:cNvPr>
          <p:cNvSpPr>
            <a:spLocks noGrp="1"/>
          </p:cNvSpPr>
          <p:nvPr>
            <p:ph type="sldNum" sz="quarter" idx="12"/>
          </p:nvPr>
        </p:nvSpPr>
        <p:spPr/>
        <p:txBody>
          <a:bodyPr/>
          <a:lstStyle/>
          <a:p>
            <a:fld id="{88C909EF-151F-4BFD-B2E8-3CA63EA71F11}" type="slidenum">
              <a:rPr lang="en-IN" smtClean="0"/>
              <a:t>1</a:t>
            </a:fld>
            <a:endParaRPr lang="en-IN"/>
          </a:p>
        </p:txBody>
      </p:sp>
      <p:sp>
        <p:nvSpPr>
          <p:cNvPr id="6" name="Rectangle 5">
            <a:extLst>
              <a:ext uri="{FF2B5EF4-FFF2-40B4-BE49-F238E27FC236}">
                <a16:creationId xmlns="" xmlns:a16="http://schemas.microsoft.com/office/drawing/2014/main" id="{0571B0A5-634A-3F5C-27D9-7327226D764E}"/>
              </a:ext>
            </a:extLst>
          </p:cNvPr>
          <p:cNvSpPr/>
          <p:nvPr/>
        </p:nvSpPr>
        <p:spPr>
          <a:xfrm>
            <a:off x="0" y="6527800"/>
            <a:ext cx="12192000" cy="3302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b="1" kern="100" dirty="0">
                <a:effectLst/>
                <a:latin typeface="Times New Roman" panose="02020603050405020304" pitchFamily="18" charset="0"/>
                <a:ea typeface="Calibri" panose="020F0502020204030204" pitchFamily="34" charset="0"/>
                <a:cs typeface="Times New Roman" panose="02020603050405020304" pitchFamily="18" charset="0"/>
              </a:rPr>
              <a:t>Rainfed Agriculture &amp; Watershed Management </a:t>
            </a:r>
            <a:r>
              <a:rPr lang="en-US" b="1" dirty="0">
                <a:latin typeface="Cambria" pitchFamily="18" charset="0"/>
              </a:rPr>
              <a:t>                                                                                                       </a:t>
            </a:r>
            <a:r>
              <a:rPr lang="en-US" b="1" dirty="0" smtClean="0">
                <a:latin typeface="Cambria" pitchFamily="18" charset="0"/>
              </a:rPr>
              <a:t>Mr. ANIL SWAMI</a:t>
            </a:r>
            <a:endParaRPr lang="en-US" sz="2000" b="1" dirty="0">
              <a:latin typeface="Cambria" pitchFamily="18" charset="0"/>
            </a:endParaRPr>
          </a:p>
        </p:txBody>
      </p:sp>
    </p:spTree>
    <p:extLst>
      <p:ext uri="{BB962C8B-B14F-4D97-AF65-F5344CB8AC3E}">
        <p14:creationId xmlns:p14="http://schemas.microsoft.com/office/powerpoint/2010/main" val="211315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10</a:t>
            </a:fld>
            <a:endParaRPr lang="en-IN"/>
          </a:p>
        </p:txBody>
      </p:sp>
      <p:sp>
        <p:nvSpPr>
          <p:cNvPr id="3" name="TextBox 2">
            <a:extLst>
              <a:ext uri="{FF2B5EF4-FFF2-40B4-BE49-F238E27FC236}">
                <a16:creationId xmlns="" xmlns:a16="http://schemas.microsoft.com/office/drawing/2014/main" id="{F29959BB-490E-95BF-176E-5592EBF3AF33}"/>
              </a:ext>
            </a:extLst>
          </p:cNvPr>
          <p:cNvSpPr txBox="1"/>
          <p:nvPr/>
        </p:nvSpPr>
        <p:spPr>
          <a:xfrm>
            <a:off x="163772" y="553472"/>
            <a:ext cx="12028228" cy="5942268"/>
          </a:xfrm>
          <a:prstGeom prst="rect">
            <a:avLst/>
          </a:prstGeom>
          <a:noFill/>
        </p:spPr>
        <p:txBody>
          <a:bodyPr wrap="square">
            <a:spAutoFit/>
          </a:bodyPr>
          <a:lstStyle/>
          <a:p>
            <a:pPr algn="just">
              <a:lnSpc>
                <a:spcPct val="15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Crop cultivation in red soils under dry land conditions: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Rooting depth of crops is affected in the red soils as it consists of distinct gravel and weathered rock fragments.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Crops grown under red soils in dry land conditions are susceptible to drought if the rainfall is poorly distributed during the cropping season.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The soil lacks aggregation property leading to surface roughness, rapid seal of the soil surface after rainfall and results in soil crusting on drying.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Tilling the soil is easier on wet conditions, but becomes hard and difficult on drying.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2821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11</a:t>
            </a:fld>
            <a:endParaRPr lang="en-IN"/>
          </a:p>
        </p:txBody>
      </p:sp>
      <p:sp>
        <p:nvSpPr>
          <p:cNvPr id="3" name="TextBox 2">
            <a:extLst>
              <a:ext uri="{FF2B5EF4-FFF2-40B4-BE49-F238E27FC236}">
                <a16:creationId xmlns="" xmlns:a16="http://schemas.microsoft.com/office/drawing/2014/main" id="{906D85EF-D28F-3041-B89B-99B2217D3251}"/>
              </a:ext>
            </a:extLst>
          </p:cNvPr>
          <p:cNvSpPr txBox="1"/>
          <p:nvPr/>
        </p:nvSpPr>
        <p:spPr>
          <a:xfrm>
            <a:off x="204717" y="0"/>
            <a:ext cx="10849970" cy="6486006"/>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Tillage with high wetness may lead to compaction and ploughing will be perfect only under limited soil moisture conditions.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Establishment of a good crop is risky and the rapid surface drying due to poor rainfall distribution may affect the crop growth under dry land conditions in the red soils.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Cultivation of crops will increase the infiltration initially, but in due course, the rate of infiltration will be reduced.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Soil erosion will be less in presence of crops or vegetation in red soils and on denudation or allowing the land, as fallow will lead to high runoff and erosion.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31086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12</a:t>
            </a:fld>
            <a:endParaRPr lang="en-IN"/>
          </a:p>
        </p:txBody>
      </p:sp>
      <p:sp>
        <p:nvSpPr>
          <p:cNvPr id="3" name="TextBox 2">
            <a:extLst>
              <a:ext uri="{FF2B5EF4-FFF2-40B4-BE49-F238E27FC236}">
                <a16:creationId xmlns="" xmlns:a16="http://schemas.microsoft.com/office/drawing/2014/main" id="{8C1192F0-F0E0-AED0-5A2F-43F0773AE6F4}"/>
              </a:ext>
            </a:extLst>
          </p:cNvPr>
          <p:cNvSpPr txBox="1"/>
          <p:nvPr/>
        </p:nvSpPr>
        <p:spPr>
          <a:xfrm>
            <a:off x="109184" y="136525"/>
            <a:ext cx="10604310" cy="5839676"/>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Leaching of nutrients is common due to its well-draining capacity, which necessitates adequate and frequent application of nutrients in red soils.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Groundnut, sorghum, pearl millet, fox tail millet, red gram, green gram, cowpea, castor and horse gram are suitable crops for red soils.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Groundnut + red gram, Groundnut + castor, sorghum+ red gram are the profitable intercropping systems which help in preventing crop loss during drought years.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8555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13</a:t>
            </a:fld>
            <a:endParaRPr lang="en-IN"/>
          </a:p>
        </p:txBody>
      </p:sp>
      <p:graphicFrame>
        <p:nvGraphicFramePr>
          <p:cNvPr id="2" name="Table 1">
            <a:extLst>
              <a:ext uri="{FF2B5EF4-FFF2-40B4-BE49-F238E27FC236}">
                <a16:creationId xmlns="" xmlns:a16="http://schemas.microsoft.com/office/drawing/2014/main" id="{47772943-3940-60A6-3676-467BEF3E9629}"/>
              </a:ext>
            </a:extLst>
          </p:cNvPr>
          <p:cNvGraphicFramePr>
            <a:graphicFrameLocks noGrp="1"/>
          </p:cNvGraphicFramePr>
          <p:nvPr>
            <p:extLst>
              <p:ext uri="{D42A27DB-BD31-4B8C-83A1-F6EECF244321}">
                <p14:modId xmlns:p14="http://schemas.microsoft.com/office/powerpoint/2010/main" val="1635395372"/>
              </p:ext>
            </p:extLst>
          </p:nvPr>
        </p:nvGraphicFramePr>
        <p:xfrm>
          <a:off x="163773" y="556482"/>
          <a:ext cx="10794242" cy="5772531"/>
        </p:xfrm>
        <a:graphic>
          <a:graphicData uri="http://schemas.openxmlformats.org/drawingml/2006/table">
            <a:tbl>
              <a:tblPr firstRow="1" firstCol="1" bandRow="1">
                <a:tableStyleId>{5C22544A-7EE6-4342-B048-85BDC9FD1C3A}</a:tableStyleId>
              </a:tblPr>
              <a:tblGrid>
                <a:gridCol w="409433">
                  <a:extLst>
                    <a:ext uri="{9D8B030D-6E8A-4147-A177-3AD203B41FA5}">
                      <a16:colId xmlns="" xmlns:a16="http://schemas.microsoft.com/office/drawing/2014/main" val="1923017103"/>
                    </a:ext>
                  </a:extLst>
                </a:gridCol>
                <a:gridCol w="1119116">
                  <a:extLst>
                    <a:ext uri="{9D8B030D-6E8A-4147-A177-3AD203B41FA5}">
                      <a16:colId xmlns="" xmlns:a16="http://schemas.microsoft.com/office/drawing/2014/main" val="3316070719"/>
                    </a:ext>
                  </a:extLst>
                </a:gridCol>
                <a:gridCol w="1678675">
                  <a:extLst>
                    <a:ext uri="{9D8B030D-6E8A-4147-A177-3AD203B41FA5}">
                      <a16:colId xmlns="" xmlns:a16="http://schemas.microsoft.com/office/drawing/2014/main" val="3155418538"/>
                    </a:ext>
                  </a:extLst>
                </a:gridCol>
                <a:gridCol w="7587018">
                  <a:extLst>
                    <a:ext uri="{9D8B030D-6E8A-4147-A177-3AD203B41FA5}">
                      <a16:colId xmlns="" xmlns:a16="http://schemas.microsoft.com/office/drawing/2014/main" val="2269307749"/>
                    </a:ext>
                  </a:extLst>
                </a:gridCol>
              </a:tblGrid>
              <a:tr h="208343">
                <a:tc>
                  <a:txBody>
                    <a:bodyPr/>
                    <a:lstStyle/>
                    <a:p>
                      <a:pPr>
                        <a:lnSpc>
                          <a:spcPct val="107000"/>
                        </a:lnSpc>
                        <a:spcAft>
                          <a:spcPts val="800"/>
                        </a:spcAft>
                      </a:pPr>
                      <a:r>
                        <a:rPr lang="en-IN" sz="1800" b="1">
                          <a:effectLst/>
                        </a:rPr>
                        <a:t>Sr. No. </a:t>
                      </a:r>
                      <a:endParaRPr lang="en-IN"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b="1">
                          <a:effectLst/>
                        </a:rPr>
                        <a:t>Technology</a:t>
                      </a:r>
                      <a:endParaRPr lang="en-IN"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b="1">
                          <a:effectLst/>
                        </a:rPr>
                        <a:t>Aims</a:t>
                      </a:r>
                      <a:endParaRPr lang="en-IN"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b="1">
                          <a:effectLst/>
                        </a:rPr>
                        <a:t>Suggestions/ Observations</a:t>
                      </a:r>
                      <a:endParaRPr lang="en-IN"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616477651"/>
                  </a:ext>
                </a:extLst>
              </a:tr>
              <a:tr h="4181009">
                <a:tc>
                  <a:txBody>
                    <a:bodyPr/>
                    <a:lstStyle/>
                    <a:p>
                      <a:pPr marL="342900" lvl="0" indent="-342900">
                        <a:lnSpc>
                          <a:spcPct val="107000"/>
                        </a:lnSpc>
                        <a:spcAft>
                          <a:spcPts val="800"/>
                        </a:spcAft>
                        <a:buFont typeface="+mj-lt"/>
                        <a:buAutoNum type="arabicPeriod"/>
                      </a:pPr>
                      <a:r>
                        <a:rPr lang="en-IN" sz="2000" b="1">
                          <a:effectLst/>
                        </a:rPr>
                        <a:t> </a:t>
                      </a:r>
                      <a:endParaRPr lang="en-IN" sz="18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2000" b="1">
                          <a:effectLst/>
                        </a:rPr>
                        <a:t>Land &amp; water management</a:t>
                      </a:r>
                      <a:endParaRPr lang="en-IN" sz="18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2000" b="1">
                          <a:effectLst/>
                        </a:rPr>
                        <a:t>Realigning and strengthening of field or boundary bunds for conservation of soil and water</a:t>
                      </a:r>
                      <a:endParaRPr lang="en-IN" sz="18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IN" sz="2000" b="1" dirty="0">
                          <a:effectLst/>
                        </a:rPr>
                        <a:t>Establishment of vegetation cover on bunds </a:t>
                      </a:r>
                      <a:endParaRPr lang="en-IN" sz="1800" b="1" dirty="0">
                        <a:effectLst/>
                      </a:endParaRPr>
                    </a:p>
                    <a:p>
                      <a:pPr marL="342900" lvl="0" indent="-342900" algn="just">
                        <a:lnSpc>
                          <a:spcPct val="107000"/>
                        </a:lnSpc>
                        <a:buFont typeface="Symbol" panose="05050102010706020507" pitchFamily="18" charset="2"/>
                        <a:buChar char=""/>
                      </a:pPr>
                      <a:r>
                        <a:rPr lang="en-IN" sz="2000" b="1" dirty="0">
                          <a:effectLst/>
                        </a:rPr>
                        <a:t>Formation of graded bunds </a:t>
                      </a:r>
                      <a:endParaRPr lang="en-IN" sz="1800" b="1" dirty="0">
                        <a:effectLst/>
                      </a:endParaRPr>
                    </a:p>
                    <a:p>
                      <a:pPr marL="342900" lvl="0" indent="-342900" algn="just">
                        <a:lnSpc>
                          <a:spcPct val="107000"/>
                        </a:lnSpc>
                        <a:buFont typeface="Symbol" panose="05050102010706020507" pitchFamily="18" charset="2"/>
                        <a:buChar char=""/>
                      </a:pPr>
                      <a:r>
                        <a:rPr lang="en-IN" sz="2000" b="1" dirty="0">
                          <a:effectLst/>
                        </a:rPr>
                        <a:t>Growing vegetative filter strips on contours </a:t>
                      </a:r>
                      <a:endParaRPr lang="en-IN" sz="1800" b="1" dirty="0">
                        <a:effectLst/>
                      </a:endParaRPr>
                    </a:p>
                    <a:p>
                      <a:pPr marL="342900" lvl="0" indent="-342900" algn="just">
                        <a:lnSpc>
                          <a:spcPct val="107000"/>
                        </a:lnSpc>
                        <a:buFont typeface="Symbol" panose="05050102010706020507" pitchFamily="18" charset="2"/>
                        <a:buChar char=""/>
                      </a:pPr>
                      <a:r>
                        <a:rPr lang="en-IN" sz="2000" b="1" dirty="0">
                          <a:effectLst/>
                        </a:rPr>
                        <a:t>Summer ploughing </a:t>
                      </a:r>
                      <a:endParaRPr lang="en-IN" sz="1800" b="1" dirty="0">
                        <a:effectLst/>
                      </a:endParaRPr>
                    </a:p>
                    <a:p>
                      <a:pPr marL="342900" lvl="0" indent="-342900" algn="just">
                        <a:lnSpc>
                          <a:spcPct val="107000"/>
                        </a:lnSpc>
                        <a:buFont typeface="Symbol" panose="05050102010706020507" pitchFamily="18" charset="2"/>
                        <a:buChar char=""/>
                      </a:pPr>
                      <a:r>
                        <a:rPr lang="en-IN" sz="2000" b="1" dirty="0">
                          <a:effectLst/>
                        </a:rPr>
                        <a:t>Contour tillage in slope lands </a:t>
                      </a:r>
                      <a:endParaRPr lang="en-IN" sz="1800" b="1" dirty="0">
                        <a:effectLst/>
                      </a:endParaRPr>
                    </a:p>
                    <a:p>
                      <a:pPr marL="342900" lvl="0" indent="-342900" algn="just">
                        <a:lnSpc>
                          <a:spcPct val="107000"/>
                        </a:lnSpc>
                        <a:buFont typeface="Symbol" panose="05050102010706020507" pitchFamily="18" charset="2"/>
                        <a:buChar char=""/>
                      </a:pPr>
                      <a:r>
                        <a:rPr lang="en-IN" sz="2000" b="1" dirty="0">
                          <a:effectLst/>
                        </a:rPr>
                        <a:t>Opening of dead furrows (at 10 feet interval) </a:t>
                      </a:r>
                      <a:endParaRPr lang="en-IN" sz="1800" b="1" dirty="0">
                        <a:effectLst/>
                      </a:endParaRPr>
                    </a:p>
                    <a:p>
                      <a:pPr marL="342900" lvl="0" indent="-342900" algn="just">
                        <a:lnSpc>
                          <a:spcPct val="107000"/>
                        </a:lnSpc>
                        <a:buFont typeface="Symbol" panose="05050102010706020507" pitchFamily="18" charset="2"/>
                        <a:buChar char=""/>
                      </a:pPr>
                      <a:r>
                        <a:rPr lang="en-IN" sz="2000" b="1" dirty="0">
                          <a:effectLst/>
                        </a:rPr>
                        <a:t>Construction of dugout pond</a:t>
                      </a:r>
                      <a:endParaRPr lang="en-IN" sz="1800" b="1" dirty="0">
                        <a:effectLst/>
                      </a:endParaRPr>
                    </a:p>
                    <a:p>
                      <a:pPr marL="342900" lvl="0" indent="-342900" algn="just">
                        <a:lnSpc>
                          <a:spcPct val="107000"/>
                        </a:lnSpc>
                        <a:buFont typeface="Symbol" panose="05050102010706020507" pitchFamily="18" charset="2"/>
                        <a:buChar char=""/>
                      </a:pPr>
                      <a:r>
                        <a:rPr lang="en-IN" sz="2000" b="1" dirty="0">
                          <a:effectLst/>
                        </a:rPr>
                        <a:t>For soil depth more than 20 cm, deep tillage once in three years for better infiltration of rainwater and to reduce pest and weed problems</a:t>
                      </a:r>
                      <a:endParaRPr lang="en-IN" sz="1800" b="1" dirty="0">
                        <a:effectLst/>
                      </a:endParaRPr>
                    </a:p>
                    <a:p>
                      <a:pPr marL="342900" lvl="0" indent="-342900" algn="just">
                        <a:lnSpc>
                          <a:spcPct val="107000"/>
                        </a:lnSpc>
                        <a:buFont typeface="Symbol" panose="05050102010706020507" pitchFamily="18" charset="2"/>
                        <a:buChar char=""/>
                      </a:pPr>
                      <a:r>
                        <a:rPr lang="en-IN" sz="2000" b="1" dirty="0">
                          <a:effectLst/>
                        </a:rPr>
                        <a:t>Mulching with agricultural waste @ 5 t/ha, within 10 days after sowing of crop to prevent evaporation losses. </a:t>
                      </a:r>
                      <a:endParaRPr lang="en-IN" sz="1800" b="1" dirty="0">
                        <a:effectLst/>
                      </a:endParaRPr>
                    </a:p>
                    <a:p>
                      <a:pPr marL="342900" lvl="0" indent="-342900" algn="just">
                        <a:lnSpc>
                          <a:spcPct val="107000"/>
                        </a:lnSpc>
                        <a:spcAft>
                          <a:spcPts val="800"/>
                        </a:spcAft>
                        <a:buFont typeface="Symbol" panose="05050102010706020507" pitchFamily="18" charset="2"/>
                        <a:buChar char=""/>
                      </a:pPr>
                      <a:r>
                        <a:rPr lang="en-IN" sz="2000" b="1" dirty="0">
                          <a:effectLst/>
                        </a:rPr>
                        <a:t>Water harvesting in farm ponds and subsequent use as supplementary/ lifesaving irrigation to increase yields of rain fed crops.</a:t>
                      </a:r>
                      <a:endParaRPr lang="en-IN" sz="18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343066144"/>
                  </a:ext>
                </a:extLst>
              </a:tr>
            </a:tbl>
          </a:graphicData>
        </a:graphic>
      </p:graphicFrame>
      <p:sp>
        <p:nvSpPr>
          <p:cNvPr id="4" name="TextBox 3">
            <a:extLst>
              <a:ext uri="{FF2B5EF4-FFF2-40B4-BE49-F238E27FC236}">
                <a16:creationId xmlns="" xmlns:a16="http://schemas.microsoft.com/office/drawing/2014/main" id="{EAD664A5-5104-DD57-DE31-F46FE1EB0899}"/>
              </a:ext>
            </a:extLst>
          </p:cNvPr>
          <p:cNvSpPr txBox="1"/>
          <p:nvPr/>
        </p:nvSpPr>
        <p:spPr>
          <a:xfrm>
            <a:off x="1999397" y="-30153"/>
            <a:ext cx="6100548" cy="586635"/>
          </a:xfrm>
          <a:prstGeom prst="rect">
            <a:avLst/>
          </a:prstGeom>
          <a:noFill/>
        </p:spPr>
        <p:txBody>
          <a:bodyPr wrap="square">
            <a:spAutoFit/>
          </a:bodyPr>
          <a:lstStyle/>
          <a:p>
            <a:pPr algn="ctr">
              <a:lnSpc>
                <a:spcPct val="150000"/>
              </a:lnSpc>
              <a:spcAft>
                <a:spcPts val="800"/>
              </a:spcAft>
            </a:pPr>
            <a:r>
              <a:rPr lang="en-IN" sz="2400" b="1" dirty="0">
                <a:effectLst/>
                <a:latin typeface="Cambria" panose="02040503050406030204" pitchFamily="18" charset="0"/>
                <a:ea typeface="Calibri" panose="020F0502020204030204" pitchFamily="34" charset="0"/>
                <a:cs typeface="Times New Roman" panose="02020603050405020304" pitchFamily="18" charset="0"/>
              </a:rPr>
              <a:t>Table: Improved technologies for red soils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18929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14</a:t>
            </a:fld>
            <a:endParaRPr lang="en-IN"/>
          </a:p>
        </p:txBody>
      </p:sp>
      <p:graphicFrame>
        <p:nvGraphicFramePr>
          <p:cNvPr id="2" name="Table 1">
            <a:extLst>
              <a:ext uri="{FF2B5EF4-FFF2-40B4-BE49-F238E27FC236}">
                <a16:creationId xmlns="" xmlns:a16="http://schemas.microsoft.com/office/drawing/2014/main" id="{F5637002-3C0C-F077-1B70-D76A2B16FB24}"/>
              </a:ext>
            </a:extLst>
          </p:cNvPr>
          <p:cNvGraphicFramePr>
            <a:graphicFrameLocks noGrp="1"/>
          </p:cNvGraphicFramePr>
          <p:nvPr>
            <p:extLst>
              <p:ext uri="{D42A27DB-BD31-4B8C-83A1-F6EECF244321}">
                <p14:modId xmlns:p14="http://schemas.microsoft.com/office/powerpoint/2010/main" val="3843993932"/>
              </p:ext>
            </p:extLst>
          </p:nvPr>
        </p:nvGraphicFramePr>
        <p:xfrm>
          <a:off x="360529" y="650275"/>
          <a:ext cx="10515600" cy="5087557"/>
        </p:xfrm>
        <a:graphic>
          <a:graphicData uri="http://schemas.openxmlformats.org/drawingml/2006/table">
            <a:tbl>
              <a:tblPr firstRow="1" firstCol="1" bandRow="1">
                <a:tableStyleId>{5C22544A-7EE6-4342-B048-85BDC9FD1C3A}</a:tableStyleId>
              </a:tblPr>
              <a:tblGrid>
                <a:gridCol w="710855">
                  <a:extLst>
                    <a:ext uri="{9D8B030D-6E8A-4147-A177-3AD203B41FA5}">
                      <a16:colId xmlns="" xmlns:a16="http://schemas.microsoft.com/office/drawing/2014/main" val="569572702"/>
                    </a:ext>
                  </a:extLst>
                </a:gridCol>
                <a:gridCol w="1071315">
                  <a:extLst>
                    <a:ext uri="{9D8B030D-6E8A-4147-A177-3AD203B41FA5}">
                      <a16:colId xmlns="" xmlns:a16="http://schemas.microsoft.com/office/drawing/2014/main" val="1567850047"/>
                    </a:ext>
                  </a:extLst>
                </a:gridCol>
                <a:gridCol w="1883391">
                  <a:extLst>
                    <a:ext uri="{9D8B030D-6E8A-4147-A177-3AD203B41FA5}">
                      <a16:colId xmlns="" xmlns:a16="http://schemas.microsoft.com/office/drawing/2014/main" val="3699178058"/>
                    </a:ext>
                  </a:extLst>
                </a:gridCol>
                <a:gridCol w="6850039">
                  <a:extLst>
                    <a:ext uri="{9D8B030D-6E8A-4147-A177-3AD203B41FA5}">
                      <a16:colId xmlns="" xmlns:a16="http://schemas.microsoft.com/office/drawing/2014/main" val="1463075750"/>
                    </a:ext>
                  </a:extLst>
                </a:gridCol>
              </a:tblGrid>
              <a:tr h="3754120">
                <a:tc>
                  <a:txBody>
                    <a:bodyPr/>
                    <a:lstStyle/>
                    <a:p>
                      <a:pPr marL="0" lvl="0" indent="0">
                        <a:lnSpc>
                          <a:spcPct val="107000"/>
                        </a:lnSpc>
                        <a:spcAft>
                          <a:spcPts val="800"/>
                        </a:spcAft>
                        <a:buFont typeface="+mj-lt"/>
                        <a:buNone/>
                      </a:pPr>
                      <a:r>
                        <a:rPr lang="en-IN" sz="2400" dirty="0">
                          <a:solidFill>
                            <a:schemeClr val="tx1"/>
                          </a:solidFill>
                          <a:effectLst/>
                        </a:rPr>
                        <a:t>2. </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2400">
                          <a:solidFill>
                            <a:schemeClr val="tx1"/>
                          </a:solidFill>
                          <a:effectLst/>
                        </a:rPr>
                        <a:t>Crop management</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2400" dirty="0">
                          <a:solidFill>
                            <a:schemeClr val="tx1"/>
                          </a:solidFill>
                          <a:effectLst/>
                        </a:rPr>
                        <a:t>Cropping season in coincidence with safe period of rainfall. Double cropping in deep and medium soils</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IN" sz="2400" dirty="0">
                          <a:solidFill>
                            <a:schemeClr val="tx1"/>
                          </a:solidFill>
                          <a:effectLst/>
                        </a:rPr>
                        <a:t>Depending on amount and distribution of rainfall and retention capacity of soil </a:t>
                      </a:r>
                      <a:endParaRPr lang="en-IN" sz="2000" dirty="0">
                        <a:solidFill>
                          <a:schemeClr val="tx1"/>
                        </a:solidFill>
                        <a:effectLst/>
                      </a:endParaRPr>
                    </a:p>
                    <a:p>
                      <a:pPr marL="342900" lvl="0" indent="-342900" algn="just">
                        <a:lnSpc>
                          <a:spcPct val="107000"/>
                        </a:lnSpc>
                        <a:buFont typeface="Symbol" panose="05050102010706020507" pitchFamily="18" charset="2"/>
                        <a:buChar char=""/>
                      </a:pPr>
                      <a:r>
                        <a:rPr lang="en-IN" sz="2400" dirty="0">
                          <a:solidFill>
                            <a:schemeClr val="tx1"/>
                          </a:solidFill>
                          <a:effectLst/>
                        </a:rPr>
                        <a:t>Following double cropping / intercropping / sequential cropping</a:t>
                      </a:r>
                      <a:endParaRPr lang="en-IN" sz="2000" dirty="0">
                        <a:solidFill>
                          <a:schemeClr val="tx1"/>
                        </a:solidFill>
                        <a:effectLst/>
                      </a:endParaRPr>
                    </a:p>
                    <a:p>
                      <a:pPr marL="342900" lvl="0" indent="-342900" algn="just">
                        <a:lnSpc>
                          <a:spcPct val="107000"/>
                        </a:lnSpc>
                        <a:buFont typeface="Symbol" panose="05050102010706020507" pitchFamily="18" charset="2"/>
                        <a:buChar char=""/>
                      </a:pPr>
                      <a:r>
                        <a:rPr lang="en-IN" sz="2400" dirty="0">
                          <a:solidFill>
                            <a:schemeClr val="tx1"/>
                          </a:solidFill>
                          <a:effectLst/>
                        </a:rPr>
                        <a:t>In case of surface crusting, application of sand @ 40 t/ha before sowing to decrease the crust strength, to facilitate better infiltration of water into soil and to improve germination and crop stand </a:t>
                      </a:r>
                      <a:endParaRPr lang="en-IN" sz="2000" dirty="0">
                        <a:solidFill>
                          <a:schemeClr val="tx1"/>
                        </a:solidFill>
                        <a:effectLst/>
                      </a:endParaRPr>
                    </a:p>
                    <a:p>
                      <a:pPr marL="342900" lvl="0" indent="-342900" algn="just">
                        <a:lnSpc>
                          <a:spcPct val="107000"/>
                        </a:lnSpc>
                        <a:spcAft>
                          <a:spcPts val="800"/>
                        </a:spcAft>
                        <a:buFont typeface="Symbol" panose="05050102010706020507" pitchFamily="18" charset="2"/>
                        <a:buChar char=""/>
                      </a:pPr>
                      <a:r>
                        <a:rPr lang="en-IN" sz="2400" dirty="0">
                          <a:solidFill>
                            <a:schemeClr val="tx1"/>
                          </a:solidFill>
                          <a:effectLst/>
                        </a:rPr>
                        <a:t>Intercropping with pulses reduce runoff losses, reduce soil erosion, conserve more moisture, add more organic matter in the soil and ultimately improves soil productivity</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1915175719"/>
                  </a:ext>
                </a:extLst>
              </a:tr>
            </a:tbl>
          </a:graphicData>
        </a:graphic>
      </p:graphicFrame>
    </p:spTree>
    <p:extLst>
      <p:ext uri="{BB962C8B-B14F-4D97-AF65-F5344CB8AC3E}">
        <p14:creationId xmlns:p14="http://schemas.microsoft.com/office/powerpoint/2010/main" val="72046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15</a:t>
            </a:fld>
            <a:endParaRPr lang="en-IN"/>
          </a:p>
        </p:txBody>
      </p:sp>
      <p:graphicFrame>
        <p:nvGraphicFramePr>
          <p:cNvPr id="2" name="Table 1">
            <a:extLst>
              <a:ext uri="{FF2B5EF4-FFF2-40B4-BE49-F238E27FC236}">
                <a16:creationId xmlns="" xmlns:a16="http://schemas.microsoft.com/office/drawing/2014/main" id="{42C5BCE2-EF93-C887-9754-B2D5B2BECB08}"/>
              </a:ext>
            </a:extLst>
          </p:cNvPr>
          <p:cNvGraphicFramePr>
            <a:graphicFrameLocks noGrp="1"/>
          </p:cNvGraphicFramePr>
          <p:nvPr>
            <p:extLst>
              <p:ext uri="{D42A27DB-BD31-4B8C-83A1-F6EECF244321}">
                <p14:modId xmlns:p14="http://schemas.microsoft.com/office/powerpoint/2010/main" val="1255478851"/>
              </p:ext>
            </p:extLst>
          </p:nvPr>
        </p:nvGraphicFramePr>
        <p:xfrm>
          <a:off x="838200" y="1568585"/>
          <a:ext cx="10515600" cy="3652901"/>
        </p:xfrm>
        <a:graphic>
          <a:graphicData uri="http://schemas.openxmlformats.org/drawingml/2006/table">
            <a:tbl>
              <a:tblPr firstRow="1" firstCol="1" bandRow="1">
                <a:tableStyleId>{5C22544A-7EE6-4342-B048-85BDC9FD1C3A}</a:tableStyleId>
              </a:tblPr>
              <a:tblGrid>
                <a:gridCol w="267269">
                  <a:extLst>
                    <a:ext uri="{9D8B030D-6E8A-4147-A177-3AD203B41FA5}">
                      <a16:colId xmlns="" xmlns:a16="http://schemas.microsoft.com/office/drawing/2014/main" val="226655418"/>
                    </a:ext>
                  </a:extLst>
                </a:gridCol>
                <a:gridCol w="1501253">
                  <a:extLst>
                    <a:ext uri="{9D8B030D-6E8A-4147-A177-3AD203B41FA5}">
                      <a16:colId xmlns="" xmlns:a16="http://schemas.microsoft.com/office/drawing/2014/main" val="1337282198"/>
                    </a:ext>
                  </a:extLst>
                </a:gridCol>
                <a:gridCol w="2251881">
                  <a:extLst>
                    <a:ext uri="{9D8B030D-6E8A-4147-A177-3AD203B41FA5}">
                      <a16:colId xmlns="" xmlns:a16="http://schemas.microsoft.com/office/drawing/2014/main" val="433536549"/>
                    </a:ext>
                  </a:extLst>
                </a:gridCol>
                <a:gridCol w="6495197">
                  <a:extLst>
                    <a:ext uri="{9D8B030D-6E8A-4147-A177-3AD203B41FA5}">
                      <a16:colId xmlns="" xmlns:a16="http://schemas.microsoft.com/office/drawing/2014/main" val="3187602079"/>
                    </a:ext>
                  </a:extLst>
                </a:gridCol>
              </a:tblGrid>
              <a:tr h="1344295">
                <a:tc>
                  <a:txBody>
                    <a:bodyPr/>
                    <a:lstStyle/>
                    <a:p>
                      <a:pPr marL="0" lvl="0" indent="0">
                        <a:lnSpc>
                          <a:spcPct val="107000"/>
                        </a:lnSpc>
                        <a:spcAft>
                          <a:spcPts val="800"/>
                        </a:spcAft>
                        <a:buFont typeface="+mj-lt"/>
                        <a:buNone/>
                      </a:pPr>
                      <a:r>
                        <a:rPr lang="en-IN" sz="3200" dirty="0">
                          <a:solidFill>
                            <a:schemeClr val="tx1"/>
                          </a:solidFill>
                          <a:effectLst/>
                        </a:rPr>
                        <a:t>3. 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3200">
                          <a:solidFill>
                            <a:schemeClr val="tx1"/>
                          </a:solidFill>
                          <a:effectLst/>
                        </a:rPr>
                        <a:t>Fertility management</a:t>
                      </a:r>
                      <a:endParaRPr lang="en-IN" sz="28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3200">
                          <a:solidFill>
                            <a:schemeClr val="tx1"/>
                          </a:solidFill>
                          <a:effectLst/>
                        </a:rPr>
                        <a:t>Increasing the crop response to applied nutrients especially phosphorus</a:t>
                      </a:r>
                      <a:endParaRPr lang="en-IN" sz="28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IN" sz="3200" dirty="0">
                          <a:solidFill>
                            <a:schemeClr val="tx1"/>
                          </a:solidFill>
                          <a:effectLst/>
                        </a:rPr>
                        <a:t>Application of phosphate fertilizers </a:t>
                      </a:r>
                      <a:endParaRPr lang="en-IN" sz="2800" dirty="0">
                        <a:solidFill>
                          <a:schemeClr val="tx1"/>
                        </a:solidFill>
                        <a:effectLst/>
                      </a:endParaRPr>
                    </a:p>
                    <a:p>
                      <a:pPr marL="342900" lvl="0" indent="-342900" algn="just">
                        <a:lnSpc>
                          <a:spcPct val="107000"/>
                        </a:lnSpc>
                        <a:buFont typeface="Symbol" panose="05050102010706020507" pitchFamily="18" charset="2"/>
                        <a:buChar char=""/>
                      </a:pPr>
                      <a:r>
                        <a:rPr lang="en-IN" sz="3200" dirty="0">
                          <a:solidFill>
                            <a:schemeClr val="tx1"/>
                          </a:solidFill>
                          <a:effectLst/>
                        </a:rPr>
                        <a:t>Application of nitrogen in splits with sufficient moisture </a:t>
                      </a:r>
                      <a:endParaRPr lang="en-IN" sz="2800" dirty="0">
                        <a:solidFill>
                          <a:schemeClr val="tx1"/>
                        </a:solidFill>
                        <a:effectLst/>
                      </a:endParaRPr>
                    </a:p>
                    <a:p>
                      <a:pPr marL="342900" lvl="0" indent="-342900" algn="just">
                        <a:lnSpc>
                          <a:spcPct val="107000"/>
                        </a:lnSpc>
                        <a:buFont typeface="Symbol" panose="05050102010706020507" pitchFamily="18" charset="2"/>
                        <a:buChar char=""/>
                      </a:pPr>
                      <a:r>
                        <a:rPr lang="en-IN" sz="3200" dirty="0">
                          <a:solidFill>
                            <a:schemeClr val="tx1"/>
                          </a:solidFill>
                          <a:effectLst/>
                        </a:rPr>
                        <a:t>Crop residue addition to improve soil physical properties</a:t>
                      </a:r>
                      <a:endParaRPr lang="en-IN" sz="2800" dirty="0">
                        <a:solidFill>
                          <a:schemeClr val="tx1"/>
                        </a:solidFill>
                        <a:effectLst/>
                      </a:endParaRPr>
                    </a:p>
                    <a:p>
                      <a:pPr marL="342900" lvl="0" indent="-342900" algn="just">
                        <a:lnSpc>
                          <a:spcPct val="107000"/>
                        </a:lnSpc>
                        <a:spcAft>
                          <a:spcPts val="800"/>
                        </a:spcAft>
                        <a:buFont typeface="Symbol" panose="05050102010706020507" pitchFamily="18" charset="2"/>
                        <a:buChar char=""/>
                      </a:pPr>
                      <a:r>
                        <a:rPr lang="en-IN" sz="3200" dirty="0">
                          <a:solidFill>
                            <a:schemeClr val="tx1"/>
                          </a:solidFill>
                          <a:effectLst/>
                        </a:rPr>
                        <a:t>Addition of other nutrients as per soil test</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667322976"/>
                  </a:ext>
                </a:extLst>
              </a:tr>
            </a:tbl>
          </a:graphicData>
        </a:graphic>
      </p:graphicFrame>
    </p:spTree>
    <p:extLst>
      <p:ext uri="{BB962C8B-B14F-4D97-AF65-F5344CB8AC3E}">
        <p14:creationId xmlns:p14="http://schemas.microsoft.com/office/powerpoint/2010/main" val="172745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16</a:t>
            </a:fld>
            <a:endParaRPr lang="en-IN"/>
          </a:p>
        </p:txBody>
      </p:sp>
      <p:sp>
        <p:nvSpPr>
          <p:cNvPr id="3" name="TextBox 2">
            <a:extLst>
              <a:ext uri="{FF2B5EF4-FFF2-40B4-BE49-F238E27FC236}">
                <a16:creationId xmlns="" xmlns:a16="http://schemas.microsoft.com/office/drawing/2014/main" id="{103C4A50-698C-49AE-A44A-5549F93E9F95}"/>
              </a:ext>
            </a:extLst>
          </p:cNvPr>
          <p:cNvSpPr txBox="1"/>
          <p:nvPr/>
        </p:nvSpPr>
        <p:spPr>
          <a:xfrm>
            <a:off x="272955" y="423081"/>
            <a:ext cx="10631606" cy="5121210"/>
          </a:xfrm>
          <a:prstGeom prst="rect">
            <a:avLst/>
          </a:prstGeom>
          <a:noFill/>
        </p:spPr>
        <p:txBody>
          <a:bodyPr wrap="square">
            <a:spAutoFit/>
          </a:bodyPr>
          <a:lstStyle/>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Times New Roman" panose="02020603050405020304" pitchFamily="18" charset="0"/>
              </a:rPr>
              <a:t>Black soil (</a:t>
            </a:r>
            <a:r>
              <a:rPr lang="en-IN" sz="2400" b="1" dirty="0" err="1">
                <a:effectLst/>
                <a:latin typeface="Cambria" panose="02040503050406030204" pitchFamily="18" charset="0"/>
                <a:ea typeface="Calibri" panose="020F0502020204030204" pitchFamily="34" charset="0"/>
                <a:cs typeface="Times New Roman" panose="02020603050405020304" pitchFamily="18" charset="0"/>
              </a:rPr>
              <a:t>Vertisol</a:t>
            </a:r>
            <a:r>
              <a:rPr lang="en-IN" sz="2400" b="1" dirty="0">
                <a:effectLst/>
                <a:latin typeface="Cambria" panose="02040503050406030204" pitchFamily="18" charset="0"/>
                <a:ea typeface="Calibri" panose="020F0502020204030204" pitchFamily="34" charset="0"/>
                <a:cs typeface="Times New Roman" panose="02020603050405020304" pitchFamily="18" charset="0"/>
              </a:rPr>
              <a:t>/ </a:t>
            </a:r>
            <a:r>
              <a:rPr lang="en-IN" sz="2400" b="1" dirty="0" err="1">
                <a:effectLst/>
                <a:latin typeface="Cambria" panose="02040503050406030204" pitchFamily="18" charset="0"/>
                <a:ea typeface="Calibri" panose="020F0502020204030204" pitchFamily="34" charset="0"/>
                <a:cs typeface="Times New Roman" panose="02020603050405020304" pitchFamily="18" charset="0"/>
              </a:rPr>
              <a:t>inceptisol</a:t>
            </a:r>
            <a:r>
              <a:rPr lang="en-IN" sz="2400" b="1" dirty="0">
                <a:effectLst/>
                <a:latin typeface="Cambria" panose="02040503050406030204" pitchFamily="18" charset="0"/>
                <a:ea typeface="Calibri" panose="020F0502020204030204" pitchFamily="34" charset="0"/>
                <a:cs typeface="Times New Roman" panose="02020603050405020304" pitchFamily="18" charset="0"/>
              </a:rPr>
              <a:t>)</a:t>
            </a:r>
            <a:r>
              <a:rPr lang="en-IN" sz="2400" dirty="0">
                <a:effectLst/>
                <a:latin typeface="Cambria" panose="020405030504060302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Black soils are another important group of soils that occur in dry land conditions.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They are characterized by dark Grey to black colour, high clay content, neutral to slightly alkaline in soil reaction and developing deep cracks during summer season.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These are locally known as black cotton soil.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Depth of the soil varies ranges from a low of 50 cm to several metres and in many cases it overlies decompose rocks (parent material) known as murram.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3473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17</a:t>
            </a:fld>
            <a:endParaRPr lang="en-IN"/>
          </a:p>
        </p:txBody>
      </p:sp>
      <p:sp>
        <p:nvSpPr>
          <p:cNvPr id="3" name="TextBox 2">
            <a:extLst>
              <a:ext uri="{FF2B5EF4-FFF2-40B4-BE49-F238E27FC236}">
                <a16:creationId xmlns="" xmlns:a16="http://schemas.microsoft.com/office/drawing/2014/main" id="{8E7FE8ED-FE53-DB8E-8A9C-1184623CAAA1}"/>
              </a:ext>
            </a:extLst>
          </p:cNvPr>
          <p:cNvSpPr txBox="1"/>
          <p:nvPr/>
        </p:nvSpPr>
        <p:spPr>
          <a:xfrm>
            <a:off x="191068" y="559559"/>
            <a:ext cx="10658901" cy="4288353"/>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Black soil are formed from Deccan basalt trap rocks either in-situ or on the transported parent material.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In the formation of black soils, presence of a high proportion of alkaline earth in the weathering complex is of great importance.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These soils have impeded drainage and low permeability.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r>
              <a:rPr lang="en-IN" sz="2800" dirty="0">
                <a:effectLst/>
                <a:latin typeface="Cambria" panose="02040503050406030204" pitchFamily="18" charset="0"/>
                <a:ea typeface="Calibri" panose="020F0502020204030204" pitchFamily="34" charset="0"/>
                <a:cs typeface="Times New Roman" panose="02020603050405020304" pitchFamily="18" charset="0"/>
              </a:rPr>
              <a:t>It occurs in areas under monsoon climate, mostly in semi-arid and sub humid type.</a:t>
            </a:r>
            <a:endParaRPr lang="en-IN" sz="2800" dirty="0"/>
          </a:p>
        </p:txBody>
      </p:sp>
    </p:spTree>
    <p:extLst>
      <p:ext uri="{BB962C8B-B14F-4D97-AF65-F5344CB8AC3E}">
        <p14:creationId xmlns:p14="http://schemas.microsoft.com/office/powerpoint/2010/main" val="332972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18</a:t>
            </a:fld>
            <a:endParaRPr lang="en-IN"/>
          </a:p>
        </p:txBody>
      </p:sp>
      <p:sp>
        <p:nvSpPr>
          <p:cNvPr id="3" name="TextBox 2">
            <a:extLst>
              <a:ext uri="{FF2B5EF4-FFF2-40B4-BE49-F238E27FC236}">
                <a16:creationId xmlns="" xmlns:a16="http://schemas.microsoft.com/office/drawing/2014/main" id="{A25D63F6-429E-43E9-67E5-7B8E8216A295}"/>
              </a:ext>
            </a:extLst>
          </p:cNvPr>
          <p:cNvSpPr txBox="1"/>
          <p:nvPr/>
        </p:nvSpPr>
        <p:spPr>
          <a:xfrm>
            <a:off x="423081" y="477672"/>
            <a:ext cx="10399594" cy="4547014"/>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High clay content and montmorillonite type of clay mineral impart high swelling and shrinkage properties of these soils.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Black soils are low in organic matter content, available nitrogen and phosphorus and sometimes zinc, but reach in base nutrients like calcium, magnesium and potassium.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Soil pH is in the range of 7.5 to 8.5. Soil is highly clayey and the clay content varies from 35 to 60% and sometimes up to 80%.</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54900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19</a:t>
            </a:fld>
            <a:endParaRPr lang="en-IN"/>
          </a:p>
        </p:txBody>
      </p:sp>
      <p:sp>
        <p:nvSpPr>
          <p:cNvPr id="3" name="TextBox 2">
            <a:extLst>
              <a:ext uri="{FF2B5EF4-FFF2-40B4-BE49-F238E27FC236}">
                <a16:creationId xmlns="" xmlns:a16="http://schemas.microsoft.com/office/drawing/2014/main" id="{14C5C83D-3D30-238D-D6B0-153C00C862D1}"/>
              </a:ext>
            </a:extLst>
          </p:cNvPr>
          <p:cNvSpPr txBox="1"/>
          <p:nvPr/>
        </p:nvSpPr>
        <p:spPr>
          <a:xfrm>
            <a:off x="518615" y="395786"/>
            <a:ext cx="10194878" cy="4444807"/>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3200" dirty="0">
                <a:effectLst/>
                <a:latin typeface="Cambria" panose="02040503050406030204" pitchFamily="18" charset="0"/>
                <a:ea typeface="Calibri" panose="020F0502020204030204" pitchFamily="34" charset="0"/>
                <a:cs typeface="Times New Roman" panose="02020603050405020304" pitchFamily="18" charset="0"/>
              </a:rPr>
              <a:t>These soils are characterized by high swelling and shrinkage, plasticity and stickiness.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3200" dirty="0">
                <a:effectLst/>
                <a:latin typeface="Cambria" panose="02040503050406030204" pitchFamily="18" charset="0"/>
                <a:ea typeface="Calibri" panose="020F0502020204030204" pitchFamily="34" charset="0"/>
                <a:cs typeface="Times New Roman" panose="02020603050405020304" pitchFamily="18" charset="0"/>
              </a:rPr>
              <a:t>Black soils are generally calcareous neutral to slightly alkaline in reaction, high base status and high cation exchange capacity.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3200" dirty="0">
                <a:effectLst/>
                <a:latin typeface="Cambria" panose="02040503050406030204" pitchFamily="18" charset="0"/>
                <a:ea typeface="Calibri" panose="020F0502020204030204" pitchFamily="34" charset="0"/>
                <a:cs typeface="Times New Roman" panose="02020603050405020304" pitchFamily="18" charset="0"/>
              </a:rPr>
              <a:t>They possess high soil moisture holding capacity.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5900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893" y="889348"/>
            <a:ext cx="10515600" cy="5362771"/>
          </a:xfrm>
        </p:spPr>
        <p:txBody>
          <a:bodyPr>
            <a:normAutofit/>
          </a:bodyPr>
          <a:lstStyle/>
          <a:p>
            <a:pPr marL="0" indent="0">
              <a:buNone/>
            </a:pPr>
            <a:r>
              <a:rPr lang="en-US" sz="4800" b="1" dirty="0" smtClean="0"/>
              <a:t>Objective:-</a:t>
            </a:r>
            <a:endParaRPr lang="en-IN" dirty="0"/>
          </a:p>
          <a:p>
            <a:r>
              <a:rPr lang="en-US" dirty="0" smtClean="0"/>
              <a:t>Tell </a:t>
            </a:r>
            <a:r>
              <a:rPr lang="en-US" dirty="0"/>
              <a:t>the soil and climatic conditions prevalent in </a:t>
            </a:r>
            <a:r>
              <a:rPr lang="en-US" dirty="0" err="1"/>
              <a:t>rainfed</a:t>
            </a:r>
            <a:r>
              <a:rPr lang="en-US" dirty="0"/>
              <a:t> areas. </a:t>
            </a:r>
          </a:p>
          <a:p>
            <a:r>
              <a:rPr lang="en-US" dirty="0" smtClean="0"/>
              <a:t>Interpret </a:t>
            </a:r>
            <a:r>
              <a:rPr lang="en-US" dirty="0"/>
              <a:t>various water harvesting techniques and their efficient utilization. </a:t>
            </a:r>
          </a:p>
          <a:p>
            <a:r>
              <a:rPr lang="en-US" dirty="0" smtClean="0"/>
              <a:t>Apply </a:t>
            </a:r>
            <a:r>
              <a:rPr lang="en-US" dirty="0"/>
              <a:t>contingent crop planning for aberrant weather conditions. </a:t>
            </a:r>
          </a:p>
          <a:p>
            <a:r>
              <a:rPr lang="en-US" dirty="0" smtClean="0"/>
              <a:t>Examine </a:t>
            </a:r>
            <a:r>
              <a:rPr lang="en-US" dirty="0"/>
              <a:t>the seasonal rainfall and different types of watershed and its components. </a:t>
            </a:r>
          </a:p>
          <a:p>
            <a:r>
              <a:rPr lang="en-US" dirty="0" smtClean="0"/>
              <a:t>Select </a:t>
            </a:r>
            <a:r>
              <a:rPr lang="en-US" dirty="0"/>
              <a:t>soil and water conservation techniques to avoid their losses. </a:t>
            </a:r>
            <a:r>
              <a:rPr lang="en-IN" dirty="0"/>
              <a:t>	</a:t>
            </a:r>
          </a:p>
          <a:p>
            <a:endParaRPr lang="en-IN" dirty="0"/>
          </a:p>
        </p:txBody>
      </p:sp>
      <p:sp>
        <p:nvSpPr>
          <p:cNvPr id="5" name="Slide Number Placeholder 4"/>
          <p:cNvSpPr>
            <a:spLocks noGrp="1"/>
          </p:cNvSpPr>
          <p:nvPr>
            <p:ph type="sldNum" sz="quarter" idx="12"/>
          </p:nvPr>
        </p:nvSpPr>
        <p:spPr/>
        <p:txBody>
          <a:bodyPr/>
          <a:lstStyle/>
          <a:p>
            <a:fld id="{88C909EF-151F-4BFD-B2E8-3CA63EA71F11}" type="slidenum">
              <a:rPr lang="en-IN" smtClean="0"/>
              <a:t>2</a:t>
            </a:fld>
            <a:endParaRPr lang="en-IN"/>
          </a:p>
        </p:txBody>
      </p:sp>
    </p:spTree>
    <p:extLst>
      <p:ext uri="{BB962C8B-B14F-4D97-AF65-F5344CB8AC3E}">
        <p14:creationId xmlns:p14="http://schemas.microsoft.com/office/powerpoint/2010/main" val="3778368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20</a:t>
            </a:fld>
            <a:endParaRPr lang="en-IN"/>
          </a:p>
        </p:txBody>
      </p:sp>
      <p:sp>
        <p:nvSpPr>
          <p:cNvPr id="3" name="TextBox 2">
            <a:extLst>
              <a:ext uri="{FF2B5EF4-FFF2-40B4-BE49-F238E27FC236}">
                <a16:creationId xmlns="" xmlns:a16="http://schemas.microsoft.com/office/drawing/2014/main" id="{150FC1A0-F06E-D7F2-9425-46F9325D3B5D}"/>
              </a:ext>
            </a:extLst>
          </p:cNvPr>
          <p:cNvSpPr txBox="1"/>
          <p:nvPr/>
        </p:nvSpPr>
        <p:spPr>
          <a:xfrm>
            <a:off x="354842" y="518615"/>
            <a:ext cx="10495128" cy="4547014"/>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Runoff is severe in black soil and it is prone to erosion and the soil loss is estimated to be in the range of 6 to 8 t/ha per year.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Shallow black soils on slopes have been classified in the order of </a:t>
            </a:r>
            <a:r>
              <a:rPr lang="en-IN" sz="2800" dirty="0" err="1">
                <a:effectLst/>
                <a:latin typeface="Cambria" panose="02040503050406030204" pitchFamily="18" charset="0"/>
                <a:ea typeface="Calibri" panose="020F0502020204030204" pitchFamily="34" charset="0"/>
                <a:cs typeface="Times New Roman" panose="02020603050405020304" pitchFamily="18" charset="0"/>
              </a:rPr>
              <a:t>Entisolsl</a:t>
            </a:r>
            <a:r>
              <a:rPr lang="en-IN" sz="2800" dirty="0">
                <a:effectLst/>
                <a:latin typeface="Cambria" panose="02040503050406030204" pitchFamily="18" charset="0"/>
                <a:ea typeface="Calibri" panose="020F0502020204030204" pitchFamily="34" charset="0"/>
                <a:cs typeface="Times New Roman" panose="02020603050405020304" pitchFamily="18" charset="0"/>
              </a:rPr>
              <a:t> and </a:t>
            </a:r>
            <a:r>
              <a:rPr lang="en-IN" sz="2800" dirty="0" err="1">
                <a:effectLst/>
                <a:latin typeface="Cambria" panose="02040503050406030204" pitchFamily="18" charset="0"/>
                <a:ea typeface="Calibri" panose="020F0502020204030204" pitchFamily="34" charset="0"/>
                <a:cs typeface="Times New Roman" panose="02020603050405020304" pitchFamily="18" charset="0"/>
              </a:rPr>
              <a:t>Inceptisols</a:t>
            </a:r>
            <a:r>
              <a:rPr lang="en-IN" sz="2800" dirty="0">
                <a:effectLst/>
                <a:latin typeface="Cambria" panose="02040503050406030204" pitchFamily="18" charset="0"/>
                <a:ea typeface="Calibri" panose="020F0502020204030204" pitchFamily="34" charset="0"/>
                <a:cs typeface="Times New Roman" panose="02020603050405020304" pitchFamily="18" charset="0"/>
              </a:rPr>
              <a:t>, while the deep medium black soils in the order of </a:t>
            </a:r>
            <a:r>
              <a:rPr lang="en-IN" sz="2800" dirty="0" err="1">
                <a:effectLst/>
                <a:latin typeface="Cambria" panose="02040503050406030204" pitchFamily="18" charset="0"/>
                <a:ea typeface="Calibri" panose="020F0502020204030204" pitchFamily="34" charset="0"/>
                <a:cs typeface="Times New Roman" panose="02020603050405020304" pitchFamily="18" charset="0"/>
              </a:rPr>
              <a:t>Vertisols</a:t>
            </a:r>
            <a:r>
              <a:rPr lang="en-IN" sz="2800" dirty="0">
                <a:effectLst/>
                <a:latin typeface="Cambria" panose="020405030504060302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Black soil occur extensively in the states of Maharashtra, Madhya Pradesh and parts of Andhra Pradesh, Gujarat and </a:t>
            </a:r>
            <a:r>
              <a:rPr lang="en-IN" sz="2800" dirty="0" err="1">
                <a:effectLst/>
                <a:latin typeface="Cambria" panose="02040503050406030204" pitchFamily="18" charset="0"/>
                <a:ea typeface="Calibri" panose="020F0502020204030204" pitchFamily="34" charset="0"/>
                <a:cs typeface="Times New Roman" panose="02020603050405020304" pitchFamily="18" charset="0"/>
              </a:rPr>
              <a:t>Tamilnadu</a:t>
            </a:r>
            <a:r>
              <a:rPr lang="en-IN" sz="2800" dirty="0">
                <a:effectLst/>
                <a:latin typeface="Cambria" panose="020405030504060302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2614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21</a:t>
            </a:fld>
            <a:endParaRPr lang="en-IN"/>
          </a:p>
        </p:txBody>
      </p:sp>
      <p:graphicFrame>
        <p:nvGraphicFramePr>
          <p:cNvPr id="2" name="Table 1">
            <a:extLst>
              <a:ext uri="{FF2B5EF4-FFF2-40B4-BE49-F238E27FC236}">
                <a16:creationId xmlns="" xmlns:a16="http://schemas.microsoft.com/office/drawing/2014/main" id="{133F81C7-EB62-7786-D6DC-C80B77753E66}"/>
              </a:ext>
            </a:extLst>
          </p:cNvPr>
          <p:cNvGraphicFramePr>
            <a:graphicFrameLocks noGrp="1"/>
          </p:cNvGraphicFramePr>
          <p:nvPr>
            <p:extLst>
              <p:ext uri="{D42A27DB-BD31-4B8C-83A1-F6EECF244321}">
                <p14:modId xmlns:p14="http://schemas.microsoft.com/office/powerpoint/2010/main" val="872354164"/>
              </p:ext>
            </p:extLst>
          </p:nvPr>
        </p:nvGraphicFramePr>
        <p:xfrm>
          <a:off x="136477" y="609060"/>
          <a:ext cx="10768083" cy="5486400"/>
        </p:xfrm>
        <a:graphic>
          <a:graphicData uri="http://schemas.openxmlformats.org/drawingml/2006/table">
            <a:tbl>
              <a:tblPr firstRow="1" firstCol="1" bandRow="1">
                <a:tableStyleId>{5C22544A-7EE6-4342-B048-85BDC9FD1C3A}</a:tableStyleId>
              </a:tblPr>
              <a:tblGrid>
                <a:gridCol w="562409">
                  <a:extLst>
                    <a:ext uri="{9D8B030D-6E8A-4147-A177-3AD203B41FA5}">
                      <a16:colId xmlns="" xmlns:a16="http://schemas.microsoft.com/office/drawing/2014/main" val="3372718739"/>
                    </a:ext>
                  </a:extLst>
                </a:gridCol>
                <a:gridCol w="1239096">
                  <a:extLst>
                    <a:ext uri="{9D8B030D-6E8A-4147-A177-3AD203B41FA5}">
                      <a16:colId xmlns="" xmlns:a16="http://schemas.microsoft.com/office/drawing/2014/main" val="1419132597"/>
                    </a:ext>
                  </a:extLst>
                </a:gridCol>
                <a:gridCol w="3287614">
                  <a:extLst>
                    <a:ext uri="{9D8B030D-6E8A-4147-A177-3AD203B41FA5}">
                      <a16:colId xmlns="" xmlns:a16="http://schemas.microsoft.com/office/drawing/2014/main" val="1057462962"/>
                    </a:ext>
                  </a:extLst>
                </a:gridCol>
                <a:gridCol w="5678964">
                  <a:extLst>
                    <a:ext uri="{9D8B030D-6E8A-4147-A177-3AD203B41FA5}">
                      <a16:colId xmlns="" xmlns:a16="http://schemas.microsoft.com/office/drawing/2014/main" val="2130462664"/>
                    </a:ext>
                  </a:extLst>
                </a:gridCol>
              </a:tblGrid>
              <a:tr h="86978">
                <a:tc>
                  <a:txBody>
                    <a:bodyPr/>
                    <a:lstStyle/>
                    <a:p>
                      <a:pPr>
                        <a:lnSpc>
                          <a:spcPct val="150000"/>
                        </a:lnSpc>
                        <a:spcAft>
                          <a:spcPts val="800"/>
                        </a:spcAft>
                      </a:pPr>
                      <a:r>
                        <a:rPr lang="en-IN" sz="2000">
                          <a:effectLst/>
                        </a:rPr>
                        <a:t>Sr. No. </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3690" marR="3690" marT="0" marB="0"/>
                </a:tc>
                <a:tc>
                  <a:txBody>
                    <a:bodyPr/>
                    <a:lstStyle/>
                    <a:p>
                      <a:pPr>
                        <a:lnSpc>
                          <a:spcPct val="150000"/>
                        </a:lnSpc>
                        <a:spcAft>
                          <a:spcPts val="800"/>
                        </a:spcAft>
                      </a:pPr>
                      <a:r>
                        <a:rPr lang="en-IN" sz="2000">
                          <a:effectLst/>
                        </a:rPr>
                        <a:t>Technology</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3690" marR="3690" marT="0" marB="0"/>
                </a:tc>
                <a:tc>
                  <a:txBody>
                    <a:bodyPr/>
                    <a:lstStyle/>
                    <a:p>
                      <a:pPr>
                        <a:lnSpc>
                          <a:spcPct val="150000"/>
                        </a:lnSpc>
                        <a:spcAft>
                          <a:spcPts val="800"/>
                        </a:spcAft>
                      </a:pPr>
                      <a:r>
                        <a:rPr lang="en-IN" sz="2000">
                          <a:effectLst/>
                        </a:rPr>
                        <a:t>Aims</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3690" marR="3690" marT="0" marB="0"/>
                </a:tc>
                <a:tc>
                  <a:txBody>
                    <a:bodyPr/>
                    <a:lstStyle/>
                    <a:p>
                      <a:pPr>
                        <a:lnSpc>
                          <a:spcPct val="150000"/>
                        </a:lnSpc>
                        <a:spcAft>
                          <a:spcPts val="800"/>
                        </a:spcAft>
                      </a:pPr>
                      <a:r>
                        <a:rPr lang="en-IN" sz="2000">
                          <a:effectLst/>
                        </a:rPr>
                        <a:t>Suggestions/ Observations</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3690" marR="3690" marT="0" marB="0"/>
                </a:tc>
                <a:extLst>
                  <a:ext uri="{0D108BD9-81ED-4DB2-BD59-A6C34878D82A}">
                    <a16:rowId xmlns="" xmlns:a16="http://schemas.microsoft.com/office/drawing/2014/main" val="1430806216"/>
                  </a:ext>
                </a:extLst>
              </a:tr>
              <a:tr h="4264360">
                <a:tc>
                  <a:txBody>
                    <a:bodyPr/>
                    <a:lstStyle/>
                    <a:p>
                      <a:pPr>
                        <a:lnSpc>
                          <a:spcPct val="150000"/>
                        </a:lnSpc>
                        <a:spcAft>
                          <a:spcPts val="800"/>
                        </a:spcAft>
                      </a:pPr>
                      <a:r>
                        <a:rPr lang="en-IN" sz="2000">
                          <a:effectLst/>
                        </a:rPr>
                        <a:t>1</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3690" marR="3690" marT="0" marB="0"/>
                </a:tc>
                <a:tc>
                  <a:txBody>
                    <a:bodyPr/>
                    <a:lstStyle/>
                    <a:p>
                      <a:pPr>
                        <a:lnSpc>
                          <a:spcPct val="150000"/>
                        </a:lnSpc>
                        <a:spcAft>
                          <a:spcPts val="800"/>
                        </a:spcAft>
                      </a:pPr>
                      <a:r>
                        <a:rPr lang="en-IN" sz="2000" dirty="0">
                          <a:effectLst/>
                        </a:rPr>
                        <a:t>Land &amp; Water management</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3690" marR="3690" marT="0" marB="0"/>
                </a:tc>
                <a:tc>
                  <a:txBody>
                    <a:bodyPr/>
                    <a:lstStyle/>
                    <a:p>
                      <a:pPr marL="342900" lvl="0" indent="-342900">
                        <a:lnSpc>
                          <a:spcPct val="150000"/>
                        </a:lnSpc>
                        <a:buFont typeface="Symbol" panose="05050102010706020507" pitchFamily="18" charset="2"/>
                        <a:buChar char=""/>
                      </a:pPr>
                      <a:r>
                        <a:rPr lang="en-IN" sz="2000">
                          <a:effectLst/>
                        </a:rPr>
                        <a:t>Promotion of intake of water in soil</a:t>
                      </a:r>
                    </a:p>
                    <a:p>
                      <a:pPr marL="342900" lvl="0" indent="-342900">
                        <a:lnSpc>
                          <a:spcPct val="150000"/>
                        </a:lnSpc>
                        <a:buFont typeface="Symbol" panose="05050102010706020507" pitchFamily="18" charset="2"/>
                        <a:buChar char=""/>
                      </a:pPr>
                      <a:r>
                        <a:rPr lang="en-IN" sz="2000">
                          <a:effectLst/>
                        </a:rPr>
                        <a:t>Improvement of aeration and workability </a:t>
                      </a:r>
                    </a:p>
                    <a:p>
                      <a:pPr marL="342900" lvl="0" indent="-342900">
                        <a:lnSpc>
                          <a:spcPct val="150000"/>
                        </a:lnSpc>
                        <a:buFont typeface="Symbol" panose="05050102010706020507" pitchFamily="18" charset="2"/>
                        <a:buChar char=""/>
                      </a:pPr>
                      <a:r>
                        <a:rPr lang="en-IN" sz="2000">
                          <a:effectLst/>
                        </a:rPr>
                        <a:t>Reduction in soil erosion and runoff </a:t>
                      </a:r>
                    </a:p>
                    <a:p>
                      <a:pPr marL="342900" lvl="0" indent="-342900">
                        <a:lnSpc>
                          <a:spcPct val="150000"/>
                        </a:lnSpc>
                        <a:buFont typeface="Symbol" panose="05050102010706020507" pitchFamily="18" charset="2"/>
                        <a:buChar char=""/>
                      </a:pPr>
                      <a:r>
                        <a:rPr lang="en-IN" sz="2000">
                          <a:effectLst/>
                        </a:rPr>
                        <a:t>Facilitation of safe disposal of excess water</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3690" marR="3690" marT="0" marB="0"/>
                </a:tc>
                <a:tc>
                  <a:txBody>
                    <a:bodyPr/>
                    <a:lstStyle/>
                    <a:p>
                      <a:pPr marL="342900" lvl="0" indent="-342900">
                        <a:lnSpc>
                          <a:spcPct val="150000"/>
                        </a:lnSpc>
                        <a:buFont typeface="Symbol" panose="05050102010706020507" pitchFamily="18" charset="2"/>
                        <a:buChar char=""/>
                      </a:pPr>
                      <a:r>
                        <a:rPr lang="en-IN" sz="2000" dirty="0">
                          <a:effectLst/>
                        </a:rPr>
                        <a:t>Construction of water storage structures like farm ponds </a:t>
                      </a:r>
                    </a:p>
                    <a:p>
                      <a:pPr marL="342900" lvl="0" indent="-342900">
                        <a:lnSpc>
                          <a:spcPct val="150000"/>
                        </a:lnSpc>
                        <a:buFont typeface="Symbol" panose="05050102010706020507" pitchFamily="18" charset="2"/>
                        <a:buChar char=""/>
                      </a:pPr>
                      <a:r>
                        <a:rPr lang="en-IN" sz="2000" dirty="0">
                          <a:effectLst/>
                        </a:rPr>
                        <a:t>Following watershed concept </a:t>
                      </a:r>
                      <a:r>
                        <a:rPr lang="en-IN" sz="2000" dirty="0">
                          <a:effectLst/>
                          <a:sym typeface="Symbol" panose="05050102010706020507" pitchFamily="18" charset="2"/>
                        </a:rPr>
                        <a:t></a:t>
                      </a:r>
                      <a:r>
                        <a:rPr lang="en-IN" sz="2000" dirty="0">
                          <a:effectLst/>
                        </a:rPr>
                        <a:t> Application of FYM @ 20 tons per hectare for better infiltration of water </a:t>
                      </a:r>
                    </a:p>
                    <a:p>
                      <a:pPr marL="342900" lvl="0" indent="-342900">
                        <a:lnSpc>
                          <a:spcPct val="150000"/>
                        </a:lnSpc>
                        <a:buFont typeface="Symbol" panose="05050102010706020507" pitchFamily="18" charset="2"/>
                        <a:buChar char=""/>
                      </a:pPr>
                      <a:r>
                        <a:rPr lang="en-IN" sz="2000" dirty="0">
                          <a:effectLst/>
                        </a:rPr>
                        <a:t>Formation of graded Bund</a:t>
                      </a:r>
                    </a:p>
                    <a:p>
                      <a:pPr marL="342900" lvl="0" indent="-342900">
                        <a:lnSpc>
                          <a:spcPct val="150000"/>
                        </a:lnSpc>
                        <a:spcAft>
                          <a:spcPts val="800"/>
                        </a:spcAft>
                        <a:buFont typeface="Symbol" panose="05050102010706020507" pitchFamily="18" charset="2"/>
                        <a:buChar char=""/>
                      </a:pPr>
                      <a:r>
                        <a:rPr lang="en-IN" sz="2000" dirty="0">
                          <a:effectLst/>
                          <a:sym typeface="Symbol" panose="05050102010706020507" pitchFamily="18" charset="2"/>
                        </a:rPr>
                        <a:t></a:t>
                      </a:r>
                      <a:r>
                        <a:rPr lang="en-IN" sz="2000" dirty="0">
                          <a:effectLst/>
                        </a:rPr>
                        <a:t> Formation of a channel with a slope of.1- 0.25% along the graded Bund and merging this channel into a grassed waterway to drain water without any soil erosion</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3690" marR="3690" marT="0" marB="0"/>
                </a:tc>
                <a:extLst>
                  <a:ext uri="{0D108BD9-81ED-4DB2-BD59-A6C34878D82A}">
                    <a16:rowId xmlns="" xmlns:a16="http://schemas.microsoft.com/office/drawing/2014/main" val="3918440837"/>
                  </a:ext>
                </a:extLst>
              </a:tr>
            </a:tbl>
          </a:graphicData>
        </a:graphic>
      </p:graphicFrame>
      <p:sp>
        <p:nvSpPr>
          <p:cNvPr id="4" name="TextBox 3">
            <a:extLst>
              <a:ext uri="{FF2B5EF4-FFF2-40B4-BE49-F238E27FC236}">
                <a16:creationId xmlns="" xmlns:a16="http://schemas.microsoft.com/office/drawing/2014/main" id="{D0D24077-9B53-9619-60E7-2335B15439C5}"/>
              </a:ext>
            </a:extLst>
          </p:cNvPr>
          <p:cNvSpPr txBox="1"/>
          <p:nvPr/>
        </p:nvSpPr>
        <p:spPr>
          <a:xfrm>
            <a:off x="1931159" y="-39636"/>
            <a:ext cx="7649570" cy="586635"/>
          </a:xfrm>
          <a:prstGeom prst="rect">
            <a:avLst/>
          </a:prstGeom>
          <a:noFill/>
        </p:spPr>
        <p:txBody>
          <a:bodyPr wrap="square">
            <a:spAutoFit/>
          </a:bodyPr>
          <a:lstStyle/>
          <a:p>
            <a:pPr algn="ctr">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Table: Improved Technologies for black soil</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485589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22</a:t>
            </a:fld>
            <a:endParaRPr lang="en-IN"/>
          </a:p>
        </p:txBody>
      </p:sp>
      <p:graphicFrame>
        <p:nvGraphicFramePr>
          <p:cNvPr id="2" name="Table 1">
            <a:extLst>
              <a:ext uri="{FF2B5EF4-FFF2-40B4-BE49-F238E27FC236}">
                <a16:creationId xmlns="" xmlns:a16="http://schemas.microsoft.com/office/drawing/2014/main" id="{489EF2BD-F47B-0B66-E0A0-51366AEC71FA}"/>
              </a:ext>
            </a:extLst>
          </p:cNvPr>
          <p:cNvGraphicFramePr>
            <a:graphicFrameLocks noGrp="1"/>
          </p:cNvGraphicFramePr>
          <p:nvPr>
            <p:extLst>
              <p:ext uri="{D42A27DB-BD31-4B8C-83A1-F6EECF244321}">
                <p14:modId xmlns:p14="http://schemas.microsoft.com/office/powerpoint/2010/main" val="2288193127"/>
              </p:ext>
            </p:extLst>
          </p:nvPr>
        </p:nvGraphicFramePr>
        <p:xfrm>
          <a:off x="109183" y="136525"/>
          <a:ext cx="10727138" cy="6583680"/>
        </p:xfrm>
        <a:graphic>
          <a:graphicData uri="http://schemas.openxmlformats.org/drawingml/2006/table">
            <a:tbl>
              <a:tblPr firstRow="1" firstCol="1" bandRow="1">
                <a:tableStyleId>{5C22544A-7EE6-4342-B048-85BDC9FD1C3A}</a:tableStyleId>
              </a:tblPr>
              <a:tblGrid>
                <a:gridCol w="287102">
                  <a:extLst>
                    <a:ext uri="{9D8B030D-6E8A-4147-A177-3AD203B41FA5}">
                      <a16:colId xmlns="" xmlns:a16="http://schemas.microsoft.com/office/drawing/2014/main" val="3826195322"/>
                    </a:ext>
                  </a:extLst>
                </a:gridCol>
                <a:gridCol w="1866157">
                  <a:extLst>
                    <a:ext uri="{9D8B030D-6E8A-4147-A177-3AD203B41FA5}">
                      <a16:colId xmlns="" xmlns:a16="http://schemas.microsoft.com/office/drawing/2014/main" val="3192460590"/>
                    </a:ext>
                  </a:extLst>
                </a:gridCol>
                <a:gridCol w="3110118">
                  <a:extLst>
                    <a:ext uri="{9D8B030D-6E8A-4147-A177-3AD203B41FA5}">
                      <a16:colId xmlns="" xmlns:a16="http://schemas.microsoft.com/office/drawing/2014/main" val="2609274594"/>
                    </a:ext>
                  </a:extLst>
                </a:gridCol>
                <a:gridCol w="5463761">
                  <a:extLst>
                    <a:ext uri="{9D8B030D-6E8A-4147-A177-3AD203B41FA5}">
                      <a16:colId xmlns="" xmlns:a16="http://schemas.microsoft.com/office/drawing/2014/main" val="2532168944"/>
                    </a:ext>
                  </a:extLst>
                </a:gridCol>
              </a:tblGrid>
              <a:tr h="855807">
                <a:tc>
                  <a:txBody>
                    <a:bodyPr/>
                    <a:lstStyle/>
                    <a:p>
                      <a:pPr>
                        <a:lnSpc>
                          <a:spcPct val="150000"/>
                        </a:lnSpc>
                        <a:spcAft>
                          <a:spcPts val="800"/>
                        </a:spcAft>
                      </a:pPr>
                      <a:r>
                        <a:rPr lang="en-IN" sz="2400">
                          <a:effectLst/>
                        </a:rPr>
                        <a:t>2</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a:lnSpc>
                          <a:spcPct val="150000"/>
                        </a:lnSpc>
                        <a:spcAft>
                          <a:spcPts val="800"/>
                        </a:spcAft>
                      </a:pPr>
                      <a:r>
                        <a:rPr lang="en-IN" sz="2400">
                          <a:effectLst/>
                        </a:rPr>
                        <a:t>Land configuration</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marL="342900" lvl="0" indent="-342900">
                        <a:lnSpc>
                          <a:spcPct val="150000"/>
                        </a:lnSpc>
                        <a:buFont typeface="Symbol" panose="05050102010706020507" pitchFamily="18" charset="2"/>
                        <a:buChar char=""/>
                      </a:pPr>
                      <a:r>
                        <a:rPr lang="en-IN" sz="2400">
                          <a:effectLst/>
                        </a:rPr>
                        <a:t>Reduction in Runoff</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marL="342900" lvl="0" indent="-342900">
                        <a:lnSpc>
                          <a:spcPct val="150000"/>
                        </a:lnSpc>
                        <a:spcAft>
                          <a:spcPts val="800"/>
                        </a:spcAft>
                        <a:buFont typeface="Symbol" panose="05050102010706020507" pitchFamily="18" charset="2"/>
                        <a:buChar char=""/>
                      </a:pPr>
                      <a:r>
                        <a:rPr lang="en-IN" sz="2400">
                          <a:effectLst/>
                        </a:rPr>
                        <a:t>Rough with ridges and furrow to facilitate ponding of water</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extLst>
                  <a:ext uri="{0D108BD9-81ED-4DB2-BD59-A6C34878D82A}">
                    <a16:rowId xmlns="" xmlns:a16="http://schemas.microsoft.com/office/drawing/2014/main" val="1207606882"/>
                  </a:ext>
                </a:extLst>
              </a:tr>
              <a:tr h="838654">
                <a:tc>
                  <a:txBody>
                    <a:bodyPr/>
                    <a:lstStyle/>
                    <a:p>
                      <a:pPr>
                        <a:lnSpc>
                          <a:spcPct val="150000"/>
                        </a:lnSpc>
                        <a:spcAft>
                          <a:spcPts val="800"/>
                        </a:spcAft>
                      </a:pPr>
                      <a:r>
                        <a:rPr lang="en-IN" sz="2400">
                          <a:effectLst/>
                        </a:rPr>
                        <a:t>3</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a:lnSpc>
                          <a:spcPct val="150000"/>
                        </a:lnSpc>
                        <a:spcAft>
                          <a:spcPts val="800"/>
                        </a:spcAft>
                      </a:pPr>
                      <a:r>
                        <a:rPr lang="en-IN" sz="2400">
                          <a:effectLst/>
                        </a:rPr>
                        <a:t>Dry season tillage</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marL="342900" lvl="0" indent="-342900">
                        <a:lnSpc>
                          <a:spcPct val="150000"/>
                        </a:lnSpc>
                        <a:buFont typeface="Symbol" panose="05050102010706020507" pitchFamily="18" charset="2"/>
                        <a:buChar char=""/>
                      </a:pPr>
                      <a:r>
                        <a:rPr lang="en-IN" sz="2400">
                          <a:effectLst/>
                        </a:rPr>
                        <a:t>loosening of soil after harvest of post rainy season crop</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marL="342900" lvl="0" indent="-342900">
                        <a:lnSpc>
                          <a:spcPct val="150000"/>
                        </a:lnSpc>
                        <a:spcAft>
                          <a:spcPts val="800"/>
                        </a:spcAft>
                        <a:buFont typeface="Symbol" panose="05050102010706020507" pitchFamily="18" charset="2"/>
                        <a:buChar char=""/>
                      </a:pPr>
                      <a:r>
                        <a:rPr lang="en-IN" sz="2400">
                          <a:effectLst/>
                        </a:rPr>
                        <a:t>Blade harrowing after receipt of Premonsoon rain to break</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extLst>
                  <a:ext uri="{0D108BD9-81ED-4DB2-BD59-A6C34878D82A}">
                    <a16:rowId xmlns="" xmlns:a16="http://schemas.microsoft.com/office/drawing/2014/main" val="3283045316"/>
                  </a:ext>
                </a:extLst>
              </a:tr>
              <a:tr h="2656878">
                <a:tc>
                  <a:txBody>
                    <a:bodyPr/>
                    <a:lstStyle/>
                    <a:p>
                      <a:pPr>
                        <a:lnSpc>
                          <a:spcPct val="150000"/>
                        </a:lnSpc>
                        <a:spcAft>
                          <a:spcPts val="800"/>
                        </a:spcAft>
                      </a:pPr>
                      <a:r>
                        <a:rPr lang="en-IN" sz="2400">
                          <a:effectLst/>
                        </a:rPr>
                        <a:t>4</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a:lnSpc>
                          <a:spcPct val="150000"/>
                        </a:lnSpc>
                        <a:spcAft>
                          <a:spcPts val="800"/>
                        </a:spcAft>
                      </a:pPr>
                      <a:r>
                        <a:rPr lang="en-IN" sz="2400">
                          <a:effectLst/>
                        </a:rPr>
                        <a:t>Pre-monsoon dry seedling</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marL="342900" lvl="0" indent="-342900">
                        <a:lnSpc>
                          <a:spcPct val="150000"/>
                        </a:lnSpc>
                        <a:buFont typeface="Symbol" panose="05050102010706020507" pitchFamily="18" charset="2"/>
                        <a:buChar char=""/>
                      </a:pPr>
                      <a:r>
                        <a:rPr lang="en-IN" sz="2400">
                          <a:effectLst/>
                        </a:rPr>
                        <a:t>Utilisation of first rain, ensuring early establishment of crops and reduction in the difficulty in planting in wet and sticky soil</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tc>
                  <a:txBody>
                    <a:bodyPr/>
                    <a:lstStyle/>
                    <a:p>
                      <a:pPr marL="342900" lvl="0" indent="-342900">
                        <a:lnSpc>
                          <a:spcPct val="150000"/>
                        </a:lnSpc>
                        <a:buFont typeface="Symbol" panose="05050102010706020507" pitchFamily="18" charset="2"/>
                        <a:buChar char=""/>
                      </a:pPr>
                      <a:r>
                        <a:rPr lang="en-IN" sz="2400" dirty="0">
                          <a:effectLst/>
                        </a:rPr>
                        <a:t>Placing seeds in 5 cm death </a:t>
                      </a:r>
                    </a:p>
                    <a:p>
                      <a:pPr marL="342900" lvl="0" indent="-342900">
                        <a:lnSpc>
                          <a:spcPct val="150000"/>
                        </a:lnSpc>
                        <a:spcAft>
                          <a:spcPts val="800"/>
                        </a:spcAft>
                        <a:buFont typeface="Symbol" panose="05050102010706020507" pitchFamily="18" charset="2"/>
                        <a:buChar char=""/>
                      </a:pPr>
                      <a:r>
                        <a:rPr lang="en-IN" sz="2400" dirty="0">
                          <a:effectLst/>
                        </a:rPr>
                        <a:t>Good results reported in crops of sorghum, cotton, main sunflower </a:t>
                      </a:r>
                      <a:r>
                        <a:rPr lang="en-IN" sz="2400" dirty="0" err="1">
                          <a:effectLst/>
                        </a:rPr>
                        <a:t>iI</a:t>
                      </a:r>
                      <a:r>
                        <a:rPr lang="en-IN" sz="2400" dirty="0">
                          <a:effectLst/>
                        </a:rPr>
                        <a:t>, green gram, red gram and poor results reported in in pearl millet, soybean and groundnut</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4288" marR="4288" marT="0" marB="0"/>
                </a:tc>
                <a:extLst>
                  <a:ext uri="{0D108BD9-81ED-4DB2-BD59-A6C34878D82A}">
                    <a16:rowId xmlns="" xmlns:a16="http://schemas.microsoft.com/office/drawing/2014/main" val="145165730"/>
                  </a:ext>
                </a:extLst>
              </a:tr>
            </a:tbl>
          </a:graphicData>
        </a:graphic>
      </p:graphicFrame>
    </p:spTree>
    <p:extLst>
      <p:ext uri="{BB962C8B-B14F-4D97-AF65-F5344CB8AC3E}">
        <p14:creationId xmlns:p14="http://schemas.microsoft.com/office/powerpoint/2010/main" val="412200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23</a:t>
            </a:fld>
            <a:endParaRPr lang="en-IN"/>
          </a:p>
        </p:txBody>
      </p:sp>
      <p:graphicFrame>
        <p:nvGraphicFramePr>
          <p:cNvPr id="2" name="Table 1">
            <a:extLst>
              <a:ext uri="{FF2B5EF4-FFF2-40B4-BE49-F238E27FC236}">
                <a16:creationId xmlns="" xmlns:a16="http://schemas.microsoft.com/office/drawing/2014/main" id="{414497CA-8C81-1D0D-166B-2133F56B9A76}"/>
              </a:ext>
            </a:extLst>
          </p:cNvPr>
          <p:cNvGraphicFramePr>
            <a:graphicFrameLocks noGrp="1"/>
          </p:cNvGraphicFramePr>
          <p:nvPr>
            <p:extLst>
              <p:ext uri="{D42A27DB-BD31-4B8C-83A1-F6EECF244321}">
                <p14:modId xmlns:p14="http://schemas.microsoft.com/office/powerpoint/2010/main" val="2772716529"/>
              </p:ext>
            </p:extLst>
          </p:nvPr>
        </p:nvGraphicFramePr>
        <p:xfrm>
          <a:off x="354842" y="334824"/>
          <a:ext cx="10563368" cy="5368439"/>
        </p:xfrm>
        <a:graphic>
          <a:graphicData uri="http://schemas.openxmlformats.org/drawingml/2006/table">
            <a:tbl>
              <a:tblPr firstRow="1" firstCol="1" bandRow="1">
                <a:tableStyleId>{5C22544A-7EE6-4342-B048-85BDC9FD1C3A}</a:tableStyleId>
              </a:tblPr>
              <a:tblGrid>
                <a:gridCol w="245659">
                  <a:extLst>
                    <a:ext uri="{9D8B030D-6E8A-4147-A177-3AD203B41FA5}">
                      <a16:colId xmlns="" xmlns:a16="http://schemas.microsoft.com/office/drawing/2014/main" val="293370011"/>
                    </a:ext>
                  </a:extLst>
                </a:gridCol>
                <a:gridCol w="2251881">
                  <a:extLst>
                    <a:ext uri="{9D8B030D-6E8A-4147-A177-3AD203B41FA5}">
                      <a16:colId xmlns="" xmlns:a16="http://schemas.microsoft.com/office/drawing/2014/main" val="3573865328"/>
                    </a:ext>
                  </a:extLst>
                </a:gridCol>
                <a:gridCol w="3138985">
                  <a:extLst>
                    <a:ext uri="{9D8B030D-6E8A-4147-A177-3AD203B41FA5}">
                      <a16:colId xmlns="" xmlns:a16="http://schemas.microsoft.com/office/drawing/2014/main" val="2025575543"/>
                    </a:ext>
                  </a:extLst>
                </a:gridCol>
                <a:gridCol w="4926843">
                  <a:extLst>
                    <a:ext uri="{9D8B030D-6E8A-4147-A177-3AD203B41FA5}">
                      <a16:colId xmlns="" xmlns:a16="http://schemas.microsoft.com/office/drawing/2014/main" val="3619775585"/>
                    </a:ext>
                  </a:extLst>
                </a:gridCol>
              </a:tblGrid>
              <a:tr h="1710839">
                <a:tc>
                  <a:txBody>
                    <a:bodyPr/>
                    <a:lstStyle/>
                    <a:p>
                      <a:pPr>
                        <a:lnSpc>
                          <a:spcPct val="150000"/>
                        </a:lnSpc>
                        <a:spcAft>
                          <a:spcPts val="800"/>
                        </a:spcAft>
                      </a:pPr>
                      <a:r>
                        <a:rPr lang="en-IN" sz="2000">
                          <a:effectLst/>
                        </a:rPr>
                        <a:t>5</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a:lnSpc>
                          <a:spcPct val="150000"/>
                        </a:lnSpc>
                        <a:spcAft>
                          <a:spcPts val="800"/>
                        </a:spcAft>
                      </a:pPr>
                      <a:r>
                        <a:rPr lang="en-IN" sz="2000">
                          <a:effectLst/>
                        </a:rPr>
                        <a:t>Improved cropping system</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marL="342900" lvl="0" indent="-342900">
                        <a:lnSpc>
                          <a:spcPct val="150000"/>
                        </a:lnSpc>
                        <a:buFont typeface="Symbol" panose="05050102010706020507" pitchFamily="18" charset="2"/>
                        <a:buChar char=""/>
                      </a:pPr>
                      <a:r>
                        <a:rPr lang="en-IN" sz="2000">
                          <a:effectLst/>
                        </a:rPr>
                        <a:t>Increasing the crop productivity and Returns</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marL="342900" lvl="0" indent="-342900">
                        <a:lnSpc>
                          <a:spcPct val="150000"/>
                        </a:lnSpc>
                        <a:spcAft>
                          <a:spcPts val="800"/>
                        </a:spcAft>
                        <a:buFont typeface="Symbol" panose="05050102010706020507" pitchFamily="18" charset="2"/>
                        <a:buChar char=""/>
                      </a:pPr>
                      <a:r>
                        <a:rPr lang="en-IN" sz="2000">
                          <a:effectLst/>
                        </a:rPr>
                        <a:t>Best suited to areas with moderately dependable and favourable rainfall&gt;750 mm</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extLst>
                  <a:ext uri="{0D108BD9-81ED-4DB2-BD59-A6C34878D82A}">
                    <a16:rowId xmlns="" xmlns:a16="http://schemas.microsoft.com/office/drawing/2014/main" val="611360064"/>
                  </a:ext>
                </a:extLst>
              </a:tr>
              <a:tr h="1584842">
                <a:tc>
                  <a:txBody>
                    <a:bodyPr/>
                    <a:lstStyle/>
                    <a:p>
                      <a:pPr>
                        <a:lnSpc>
                          <a:spcPct val="150000"/>
                        </a:lnSpc>
                        <a:spcAft>
                          <a:spcPts val="800"/>
                        </a:spcAft>
                      </a:pPr>
                      <a:r>
                        <a:rPr lang="en-IN" sz="2000">
                          <a:effectLst/>
                        </a:rPr>
                        <a:t>6</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a:lnSpc>
                          <a:spcPct val="150000"/>
                        </a:lnSpc>
                        <a:spcAft>
                          <a:spcPts val="800"/>
                        </a:spcAft>
                      </a:pPr>
                      <a:r>
                        <a:rPr lang="en-IN" sz="2000">
                          <a:effectLst/>
                        </a:rPr>
                        <a:t>Fertility management</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marL="342900" lvl="0" indent="-342900">
                        <a:lnSpc>
                          <a:spcPct val="150000"/>
                        </a:lnSpc>
                        <a:buFont typeface="Symbol" panose="05050102010706020507" pitchFamily="18" charset="2"/>
                        <a:buChar char=""/>
                      </a:pPr>
                      <a:r>
                        <a:rPr lang="en-IN" sz="2000">
                          <a:effectLst/>
                        </a:rPr>
                        <a:t>Increasing the crop response to applied nutrients especially nitrogen</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marL="342900" lvl="0" indent="-342900">
                        <a:lnSpc>
                          <a:spcPct val="150000"/>
                        </a:lnSpc>
                        <a:spcAft>
                          <a:spcPts val="800"/>
                        </a:spcAft>
                        <a:buFont typeface="Symbol" panose="05050102010706020507" pitchFamily="18" charset="2"/>
                        <a:buChar char=""/>
                      </a:pPr>
                      <a:r>
                        <a:rPr lang="en-IN" sz="2000" dirty="0">
                          <a:effectLst/>
                        </a:rPr>
                        <a:t>Recommendation as per soil test/ application of nitrogenous fertilizers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extLst>
                  <a:ext uri="{0D108BD9-81ED-4DB2-BD59-A6C34878D82A}">
                    <a16:rowId xmlns="" xmlns:a16="http://schemas.microsoft.com/office/drawing/2014/main" val="3473260735"/>
                  </a:ext>
                </a:extLst>
              </a:tr>
              <a:tr h="1055657">
                <a:tc>
                  <a:txBody>
                    <a:bodyPr/>
                    <a:lstStyle/>
                    <a:p>
                      <a:pPr>
                        <a:lnSpc>
                          <a:spcPct val="150000"/>
                        </a:lnSpc>
                        <a:spcAft>
                          <a:spcPts val="800"/>
                        </a:spcAft>
                      </a:pPr>
                      <a:r>
                        <a:rPr lang="en-IN" sz="2000">
                          <a:effectLst/>
                        </a:rPr>
                        <a:t>7</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a:lnSpc>
                          <a:spcPct val="150000"/>
                        </a:lnSpc>
                        <a:spcAft>
                          <a:spcPts val="800"/>
                        </a:spcAft>
                      </a:pPr>
                      <a:r>
                        <a:rPr lang="en-IN" sz="2000">
                          <a:effectLst/>
                        </a:rPr>
                        <a:t>Pest management</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marL="342900" lvl="0" indent="-342900">
                        <a:lnSpc>
                          <a:spcPct val="150000"/>
                        </a:lnSpc>
                        <a:buFont typeface="Symbol" panose="05050102010706020507" pitchFamily="18" charset="2"/>
                        <a:buChar char=""/>
                      </a:pPr>
                      <a:r>
                        <a:rPr lang="en-IN" sz="2000">
                          <a:effectLst/>
                        </a:rPr>
                        <a:t>Low cost and maintenance of environment (pesticides used only at threshold level of pests)</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tc>
                  <a:txBody>
                    <a:bodyPr/>
                    <a:lstStyle/>
                    <a:p>
                      <a:pPr marL="342900" lvl="0" indent="-342900">
                        <a:lnSpc>
                          <a:spcPct val="150000"/>
                        </a:lnSpc>
                        <a:spcAft>
                          <a:spcPts val="800"/>
                        </a:spcAft>
                        <a:buFont typeface="Symbol" panose="05050102010706020507" pitchFamily="18" charset="2"/>
                        <a:buChar char=""/>
                      </a:pPr>
                      <a:r>
                        <a:rPr lang="en-IN" sz="2000" dirty="0">
                          <a:effectLst/>
                        </a:rPr>
                        <a:t>Following integrated pest management practices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300" marR="6300" marT="0" marB="0"/>
                </a:tc>
                <a:extLst>
                  <a:ext uri="{0D108BD9-81ED-4DB2-BD59-A6C34878D82A}">
                    <a16:rowId xmlns="" xmlns:a16="http://schemas.microsoft.com/office/drawing/2014/main" val="3256017728"/>
                  </a:ext>
                </a:extLst>
              </a:tr>
            </a:tbl>
          </a:graphicData>
        </a:graphic>
      </p:graphicFrame>
    </p:spTree>
    <p:extLst>
      <p:ext uri="{BB962C8B-B14F-4D97-AF65-F5344CB8AC3E}">
        <p14:creationId xmlns:p14="http://schemas.microsoft.com/office/powerpoint/2010/main" val="83830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24</a:t>
            </a:fld>
            <a:endParaRPr lang="en-IN"/>
          </a:p>
        </p:txBody>
      </p:sp>
      <p:sp>
        <p:nvSpPr>
          <p:cNvPr id="3" name="TextBox 2">
            <a:extLst>
              <a:ext uri="{FF2B5EF4-FFF2-40B4-BE49-F238E27FC236}">
                <a16:creationId xmlns="" xmlns:a16="http://schemas.microsoft.com/office/drawing/2014/main" id="{621247A9-E36F-C0D5-8A33-7808171D68C4}"/>
              </a:ext>
            </a:extLst>
          </p:cNvPr>
          <p:cNvSpPr txBox="1"/>
          <p:nvPr/>
        </p:nvSpPr>
        <p:spPr>
          <a:xfrm>
            <a:off x="1357953" y="348493"/>
            <a:ext cx="8782334" cy="586635"/>
          </a:xfrm>
          <a:prstGeom prst="rect">
            <a:avLst/>
          </a:prstGeom>
          <a:noFill/>
        </p:spPr>
        <p:txBody>
          <a:bodyPr wrap="square">
            <a:spAutoFit/>
          </a:bodyPr>
          <a:lstStyle/>
          <a:p>
            <a:pPr>
              <a:lnSpc>
                <a:spcPct val="150000"/>
              </a:lnSpc>
              <a:spcAft>
                <a:spcPts val="800"/>
              </a:spcAft>
            </a:pPr>
            <a:r>
              <a:rPr lang="en-IN" sz="24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Crop cultivation in black soils and dry land conditions </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6" name="TextBox 5">
            <a:extLst>
              <a:ext uri="{FF2B5EF4-FFF2-40B4-BE49-F238E27FC236}">
                <a16:creationId xmlns="" xmlns:a16="http://schemas.microsoft.com/office/drawing/2014/main" id="{00E30AEC-44B6-73BC-BBF7-B4D1C0974D1F}"/>
              </a:ext>
            </a:extLst>
          </p:cNvPr>
          <p:cNvSpPr txBox="1"/>
          <p:nvPr/>
        </p:nvSpPr>
        <p:spPr>
          <a:xfrm>
            <a:off x="709684" y="1514901"/>
            <a:ext cx="11300346" cy="3900683"/>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A large area with </a:t>
            </a:r>
            <a:r>
              <a:rPr lang="en-IN" sz="2800" dirty="0" err="1">
                <a:effectLst/>
                <a:latin typeface="Cambria" panose="02040503050406030204" pitchFamily="18" charset="0"/>
                <a:ea typeface="Calibri" panose="020F0502020204030204" pitchFamily="34" charset="0"/>
                <a:cs typeface="Mangal" panose="02040503050203030202" pitchFamily="18" charset="0"/>
              </a:rPr>
              <a:t>Vertisols</a:t>
            </a:r>
            <a:r>
              <a:rPr lang="en-IN" sz="2800" dirty="0">
                <a:effectLst/>
                <a:latin typeface="Cambria" panose="02040503050406030204" pitchFamily="18" charset="0"/>
                <a:ea typeface="Calibri" panose="020F0502020204030204" pitchFamily="34" charset="0"/>
                <a:cs typeface="Mangal" panose="02040503050203030202" pitchFamily="18" charset="0"/>
              </a:rPr>
              <a:t> is under dryland conditions in India.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Black soil is more productive than red soil.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Important crops grown under the soils are coarse grains, cotton, oilseeds and pulses.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Growing of crops is possible during post-rainy season (rabi season) with stored up soil moisture in shallow black soils (</a:t>
            </a:r>
            <a:r>
              <a:rPr lang="en-IN" sz="2800" dirty="0" err="1">
                <a:effectLst/>
                <a:latin typeface="Cambria" panose="02040503050406030204" pitchFamily="18" charset="0"/>
                <a:ea typeface="Calibri" panose="020F0502020204030204" pitchFamily="34" charset="0"/>
                <a:cs typeface="Mangal" panose="02040503050203030202" pitchFamily="18" charset="0"/>
              </a:rPr>
              <a:t>Entisols</a:t>
            </a:r>
            <a:r>
              <a:rPr lang="en-IN" sz="2800" dirty="0">
                <a:effectLst/>
                <a:latin typeface="Cambria" panose="02040503050406030204" pitchFamily="18" charset="0"/>
                <a:ea typeface="Calibri" panose="020F0502020204030204" pitchFamily="34" charset="0"/>
                <a:cs typeface="Mangal" panose="02040503050203030202" pitchFamily="18" charset="0"/>
              </a:rPr>
              <a:t>).</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2146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25</a:t>
            </a:fld>
            <a:endParaRPr lang="en-IN"/>
          </a:p>
        </p:txBody>
      </p:sp>
      <p:sp>
        <p:nvSpPr>
          <p:cNvPr id="3" name="TextBox 2">
            <a:extLst>
              <a:ext uri="{FF2B5EF4-FFF2-40B4-BE49-F238E27FC236}">
                <a16:creationId xmlns="" xmlns:a16="http://schemas.microsoft.com/office/drawing/2014/main" id="{5ED6EFDD-9724-72C6-C8E6-1D7468A7C263}"/>
              </a:ext>
            </a:extLst>
          </p:cNvPr>
          <p:cNvSpPr txBox="1"/>
          <p:nvPr/>
        </p:nvSpPr>
        <p:spPr>
          <a:xfrm>
            <a:off x="395784" y="682388"/>
            <a:ext cx="10590663" cy="5139484"/>
          </a:xfrm>
          <a:prstGeom prst="rect">
            <a:avLst/>
          </a:prstGeom>
          <a:noFill/>
        </p:spPr>
        <p:txBody>
          <a:bodyPr wrap="square">
            <a:spAutoFit/>
          </a:bodyPr>
          <a:lstStyle/>
          <a:p>
            <a:pPr marL="342900" lvl="0" indent="-342900" algn="just">
              <a:lnSpc>
                <a:spcPct val="20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In case of medium and deep black soils (i.e. </a:t>
            </a:r>
            <a:r>
              <a:rPr lang="en-IN" sz="2800" dirty="0" err="1">
                <a:effectLst/>
                <a:latin typeface="Cambria" panose="02040503050406030204" pitchFamily="18" charset="0"/>
                <a:ea typeface="Calibri" panose="020F0502020204030204" pitchFamily="34" charset="0"/>
                <a:cs typeface="Mangal" panose="02040503050203030202" pitchFamily="18" charset="0"/>
              </a:rPr>
              <a:t>Vertisols</a:t>
            </a:r>
            <a:r>
              <a:rPr lang="en-IN" sz="2800" dirty="0">
                <a:effectLst/>
                <a:latin typeface="Cambria" panose="02040503050406030204" pitchFamily="18" charset="0"/>
                <a:ea typeface="Calibri" panose="020F0502020204030204" pitchFamily="34" charset="0"/>
                <a:cs typeface="Mangal" panose="02040503050203030202" pitchFamily="18" charset="0"/>
              </a:rPr>
              <a:t>/ </a:t>
            </a:r>
            <a:r>
              <a:rPr lang="en-IN" sz="2800" dirty="0" err="1">
                <a:effectLst/>
                <a:latin typeface="Cambria" panose="02040503050406030204" pitchFamily="18" charset="0"/>
                <a:ea typeface="Calibri" panose="020F0502020204030204" pitchFamily="34" charset="0"/>
                <a:cs typeface="Mangal" panose="02040503050203030202" pitchFamily="18" charset="0"/>
              </a:rPr>
              <a:t>Inceptisols</a:t>
            </a:r>
            <a:r>
              <a:rPr lang="en-IN" sz="2800" dirty="0">
                <a:effectLst/>
                <a:latin typeface="Cambria" panose="02040503050406030204" pitchFamily="18" charset="0"/>
                <a:ea typeface="Calibri" panose="020F0502020204030204" pitchFamily="34" charset="0"/>
                <a:cs typeface="Mangal" panose="02040503050203030202" pitchFamily="18" charset="0"/>
              </a:rPr>
              <a:t>), growing crops is possible in season and post rainy season which stored up soil moisture (double cropping) depending on the quantity and distribution of rainfall.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Cotton, Sorghum and other millets, pulses; especially chickpea, chillies, sunflower, safflower and coriander are suitable crops.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0619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26</a:t>
            </a:fld>
            <a:endParaRPr lang="en-IN"/>
          </a:p>
        </p:txBody>
      </p:sp>
      <p:sp>
        <p:nvSpPr>
          <p:cNvPr id="3" name="TextBox 2">
            <a:extLst>
              <a:ext uri="{FF2B5EF4-FFF2-40B4-BE49-F238E27FC236}">
                <a16:creationId xmlns="" xmlns:a16="http://schemas.microsoft.com/office/drawing/2014/main" id="{04B36BFB-FC91-9D4E-EF71-1011880DA363}"/>
              </a:ext>
            </a:extLst>
          </p:cNvPr>
          <p:cNvSpPr txBox="1"/>
          <p:nvPr/>
        </p:nvSpPr>
        <p:spPr>
          <a:xfrm>
            <a:off x="450376" y="518616"/>
            <a:ext cx="10495128" cy="5295937"/>
          </a:xfrm>
          <a:prstGeom prst="rect">
            <a:avLst/>
          </a:prstGeom>
          <a:noFill/>
        </p:spPr>
        <p:txBody>
          <a:bodyPr wrap="square">
            <a:spAutoFit/>
          </a:bodyPr>
          <a:lstStyle/>
          <a:p>
            <a:pPr>
              <a:lnSpc>
                <a:spcPct val="15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Laterite soils (</a:t>
            </a:r>
            <a:r>
              <a:rPr lang="en-IN" sz="28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Ultisols</a:t>
            </a: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Laterite soils are well-drained soil with good hydraulic conductivity.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They are formed by soil forming process called laterization.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Laterite is a geological term, which means literally rock.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Under high rainfall conditions, silica is released and leached downwards and upper horizons of the soil become rich in oxides of iron and Aluminium.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105141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27</a:t>
            </a:fld>
            <a:endParaRPr lang="en-IN"/>
          </a:p>
        </p:txBody>
      </p:sp>
      <p:sp>
        <p:nvSpPr>
          <p:cNvPr id="3" name="TextBox 2">
            <a:extLst>
              <a:ext uri="{FF2B5EF4-FFF2-40B4-BE49-F238E27FC236}">
                <a16:creationId xmlns="" xmlns:a16="http://schemas.microsoft.com/office/drawing/2014/main" id="{B56557EE-4F5E-856A-D384-D42FB8178466}"/>
              </a:ext>
            </a:extLst>
          </p:cNvPr>
          <p:cNvSpPr txBox="1"/>
          <p:nvPr/>
        </p:nvSpPr>
        <p:spPr>
          <a:xfrm>
            <a:off x="395784" y="764275"/>
            <a:ext cx="11081983" cy="4988866"/>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3600" dirty="0">
                <a:effectLst/>
                <a:latin typeface="Cambria" panose="02040503050406030204" pitchFamily="18" charset="0"/>
                <a:ea typeface="Calibri" panose="020F0502020204030204" pitchFamily="34" charset="0"/>
                <a:cs typeface="Mangal" panose="02040503050203030202" pitchFamily="18" charset="0"/>
              </a:rPr>
              <a:t>This process is called laterization .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3600" dirty="0">
                <a:effectLst/>
                <a:latin typeface="Cambria" panose="02040503050406030204" pitchFamily="18" charset="0"/>
                <a:ea typeface="Calibri" panose="020F0502020204030204" pitchFamily="34" charset="0"/>
                <a:cs typeface="Mangal" panose="02040503050203030202" pitchFamily="18" charset="0"/>
              </a:rPr>
              <a:t>Laterites are subdivided into high and low level laterites.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3600" dirty="0">
                <a:effectLst/>
                <a:latin typeface="Cambria" panose="02040503050406030204" pitchFamily="18" charset="0"/>
                <a:ea typeface="Calibri" panose="020F0502020204030204" pitchFamily="34" charset="0"/>
                <a:cs typeface="Mangal" panose="02040503050203030202" pitchFamily="18" charset="0"/>
              </a:rPr>
              <a:t>High level laterites are found capping the summits of hills and plateau of the high lands and they are not useful for agriculture as they are thin and gravely.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0001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28</a:t>
            </a:fld>
            <a:endParaRPr lang="en-IN"/>
          </a:p>
        </p:txBody>
      </p:sp>
      <p:sp>
        <p:nvSpPr>
          <p:cNvPr id="3" name="TextBox 2">
            <a:extLst>
              <a:ext uri="{FF2B5EF4-FFF2-40B4-BE49-F238E27FC236}">
                <a16:creationId xmlns="" xmlns:a16="http://schemas.microsoft.com/office/drawing/2014/main" id="{6F3A82DA-A57E-33AF-51C6-654043DA630F}"/>
              </a:ext>
            </a:extLst>
          </p:cNvPr>
          <p:cNvSpPr txBox="1"/>
          <p:nvPr/>
        </p:nvSpPr>
        <p:spPr>
          <a:xfrm>
            <a:off x="846161" y="764275"/>
            <a:ext cx="10194878" cy="4352474"/>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3200" dirty="0">
                <a:effectLst/>
                <a:latin typeface="Cambria" panose="02040503050406030204" pitchFamily="18" charset="0"/>
                <a:ea typeface="Calibri" panose="020F0502020204030204" pitchFamily="34" charset="0"/>
                <a:cs typeface="Mangal" panose="02040503050203030202" pitchFamily="18" charset="0"/>
              </a:rPr>
              <a:t>Low level laterites comprising of clay and loam occur in coastal regions on both sides of the peninsular region and are of considerable agricultural importance. </a:t>
            </a:r>
          </a:p>
          <a:p>
            <a:pPr marL="342900" lvl="0" indent="-342900" algn="just">
              <a:lnSpc>
                <a:spcPct val="150000"/>
              </a:lnSpc>
              <a:buFont typeface="Symbol" panose="05050102010706020507" pitchFamily="18" charset="2"/>
              <a:buChar char=""/>
            </a:pP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3200" dirty="0">
                <a:effectLst/>
                <a:latin typeface="Cambria" panose="02040503050406030204" pitchFamily="18" charset="0"/>
                <a:ea typeface="Calibri" panose="020F0502020204030204" pitchFamily="34" charset="0"/>
                <a:cs typeface="Mangal" panose="02040503050203030202" pitchFamily="18" charset="0"/>
              </a:rPr>
              <a:t>Laterization is intensified with increase in rainfall with low intensity.</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68637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29</a:t>
            </a:fld>
            <a:endParaRPr lang="en-IN"/>
          </a:p>
        </p:txBody>
      </p:sp>
      <p:sp>
        <p:nvSpPr>
          <p:cNvPr id="3" name="TextBox 2">
            <a:extLst>
              <a:ext uri="{FF2B5EF4-FFF2-40B4-BE49-F238E27FC236}">
                <a16:creationId xmlns="" xmlns:a16="http://schemas.microsoft.com/office/drawing/2014/main" id="{C207A6A1-F2B7-FF62-FD13-09C80D0374F6}"/>
              </a:ext>
            </a:extLst>
          </p:cNvPr>
          <p:cNvSpPr txBox="1"/>
          <p:nvPr/>
        </p:nvSpPr>
        <p:spPr>
          <a:xfrm>
            <a:off x="409432" y="436728"/>
            <a:ext cx="10467833" cy="5157117"/>
          </a:xfrm>
          <a:prstGeom prst="rect">
            <a:avLst/>
          </a:prstGeom>
          <a:noFill/>
        </p:spPr>
        <p:txBody>
          <a:bodyPr wrap="square">
            <a:spAutoFit/>
          </a:bodyPr>
          <a:lstStyle/>
          <a:p>
            <a:pPr marL="342900" lvl="0" indent="-342900" algn="just">
              <a:lnSpc>
                <a:spcPct val="20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Texture of a laterite soil is generally loam in top layers and depth of the loamy layer varies and in eroded nature.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These soils are Pale, gritty, shallow and poor in plant nutrients in top layer.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Soils in lower layers are of fine texture, darker and rich in plant nutrients and organic matter.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All laterite soils are very poor in base materials like calcium and magnesium.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The pH of the soil is low and acidic in nature.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8491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a:t>
            </a:fld>
            <a:endParaRPr lang="en-IN"/>
          </a:p>
        </p:txBody>
      </p:sp>
      <p:sp>
        <p:nvSpPr>
          <p:cNvPr id="7" name="TextBox 6">
            <a:extLst>
              <a:ext uri="{FF2B5EF4-FFF2-40B4-BE49-F238E27FC236}">
                <a16:creationId xmlns="" xmlns:a16="http://schemas.microsoft.com/office/drawing/2014/main" id="{104A0CFA-5049-7F15-B0EF-549C1538377E}"/>
              </a:ext>
            </a:extLst>
          </p:cNvPr>
          <p:cNvSpPr txBox="1"/>
          <p:nvPr/>
        </p:nvSpPr>
        <p:spPr>
          <a:xfrm>
            <a:off x="504966" y="1105469"/>
            <a:ext cx="11436825" cy="4157870"/>
          </a:xfrm>
          <a:prstGeom prst="rect">
            <a:avLst/>
          </a:prstGeom>
          <a:noFill/>
        </p:spPr>
        <p:txBody>
          <a:bodyPr wrap="square">
            <a:spAutoFit/>
          </a:bodyPr>
          <a:lstStyle/>
          <a:p>
            <a:pPr marL="457200" algn="just">
              <a:lnSpc>
                <a:spcPct val="150000"/>
              </a:lnSpc>
            </a:pPr>
            <a:r>
              <a:rPr lang="en-IN" sz="3600" b="1" dirty="0">
                <a:effectLst/>
                <a:latin typeface="Cambria" panose="02040503050406030204" pitchFamily="18" charset="0"/>
                <a:ea typeface="Calibri" panose="020F0502020204030204" pitchFamily="34" charset="0"/>
                <a:cs typeface="Times New Roman" panose="02020603050405020304" pitchFamily="18" charset="0"/>
              </a:rPr>
              <a:t>Soil</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spcAft>
                <a:spcPts val="800"/>
              </a:spcAft>
            </a:pPr>
            <a:r>
              <a:rPr lang="en-IN" sz="3600" dirty="0">
                <a:effectLst/>
                <a:latin typeface="Cambria" panose="02040503050406030204" pitchFamily="18" charset="0"/>
                <a:ea typeface="Calibri" panose="020F0502020204030204" pitchFamily="34" charset="0"/>
                <a:cs typeface="Times New Roman" panose="02020603050405020304" pitchFamily="18" charset="0"/>
              </a:rPr>
              <a:t> Soil is the uppermost part of the earth crust containing a mixture of minerals. It is a three-phase system containing solid, liquid and gaseous components existing in certain equilibrium.</a:t>
            </a:r>
            <a:endParaRPr lang="en-IN" sz="32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0906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30</a:t>
            </a:fld>
            <a:endParaRPr lang="en-IN"/>
          </a:p>
        </p:txBody>
      </p:sp>
      <p:sp>
        <p:nvSpPr>
          <p:cNvPr id="3" name="TextBox 2">
            <a:extLst>
              <a:ext uri="{FF2B5EF4-FFF2-40B4-BE49-F238E27FC236}">
                <a16:creationId xmlns="" xmlns:a16="http://schemas.microsoft.com/office/drawing/2014/main" id="{43FB68BE-3BFB-DD9F-266B-C965083056BF}"/>
              </a:ext>
            </a:extLst>
          </p:cNvPr>
          <p:cNvSpPr txBox="1"/>
          <p:nvPr/>
        </p:nvSpPr>
        <p:spPr>
          <a:xfrm>
            <a:off x="477672" y="627797"/>
            <a:ext cx="10331355" cy="5139484"/>
          </a:xfrm>
          <a:prstGeom prst="rect">
            <a:avLst/>
          </a:prstGeom>
          <a:noFill/>
        </p:spPr>
        <p:txBody>
          <a:bodyPr wrap="square">
            <a:spAutoFit/>
          </a:bodyPr>
          <a:lstStyle/>
          <a:p>
            <a:pPr marL="342900" lvl="0" indent="-342900" algn="just">
              <a:lnSpc>
                <a:spcPct val="20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Soil clay type is generally kaolinite with traces of </a:t>
            </a:r>
            <a:r>
              <a:rPr lang="en-IN" sz="2800" dirty="0" err="1">
                <a:effectLst/>
                <a:latin typeface="Cambria" panose="02040503050406030204" pitchFamily="18" charset="0"/>
                <a:ea typeface="Calibri" panose="020F0502020204030204" pitchFamily="34" charset="0"/>
                <a:cs typeface="Mangal" panose="02040503050203030202" pitchFamily="18" charset="0"/>
              </a:rPr>
              <a:t>illite</a:t>
            </a:r>
            <a:r>
              <a:rPr lang="en-IN" sz="2800" dirty="0">
                <a:effectLst/>
                <a:latin typeface="Cambria" panose="02040503050406030204" pitchFamily="18" charset="0"/>
                <a:ea typeface="Calibri" panose="020F0502020204030204" pitchFamily="34" charset="0"/>
                <a:cs typeface="Mangal" panose="02040503050203030202"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Most of the laterite soils are classified under the order </a:t>
            </a:r>
            <a:r>
              <a:rPr lang="en-IN" sz="2800" dirty="0" err="1">
                <a:effectLst/>
                <a:latin typeface="Cambria" panose="02040503050406030204" pitchFamily="18" charset="0"/>
                <a:ea typeface="Calibri" panose="020F0502020204030204" pitchFamily="34" charset="0"/>
                <a:cs typeface="Mangal" panose="02040503050203030202" pitchFamily="18" charset="0"/>
              </a:rPr>
              <a:t>ultisols</a:t>
            </a:r>
            <a:r>
              <a:rPr lang="en-IN" sz="2800" dirty="0">
                <a:effectLst/>
                <a:latin typeface="Cambria" panose="02040503050406030204" pitchFamily="18" charset="0"/>
                <a:ea typeface="Calibri" panose="020F0502020204030204" pitchFamily="34" charset="0"/>
                <a:cs typeface="Mangal" panose="02040503050203030202"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These soils are well developed on the summits of Hills of the Deccan, Karnataka, Kerala and Madhya Pradesh, the Ghat regions of Orissa, Maharashtra, Kerala, West Bengal, Tamil Nadu and Assam.</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06087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31</a:t>
            </a:fld>
            <a:endParaRPr lang="en-IN"/>
          </a:p>
        </p:txBody>
      </p:sp>
      <p:sp>
        <p:nvSpPr>
          <p:cNvPr id="3" name="TextBox 2">
            <a:extLst>
              <a:ext uri="{FF2B5EF4-FFF2-40B4-BE49-F238E27FC236}">
                <a16:creationId xmlns="" xmlns:a16="http://schemas.microsoft.com/office/drawing/2014/main" id="{7C4D5EE3-B2EA-800A-6894-C140EE8CBA6A}"/>
              </a:ext>
            </a:extLst>
          </p:cNvPr>
          <p:cNvSpPr txBox="1"/>
          <p:nvPr/>
        </p:nvSpPr>
        <p:spPr>
          <a:xfrm>
            <a:off x="313899" y="300251"/>
            <a:ext cx="10617958" cy="5295937"/>
          </a:xfrm>
          <a:prstGeom prst="rect">
            <a:avLst/>
          </a:prstGeom>
          <a:noFill/>
        </p:spPr>
        <p:txBody>
          <a:bodyPr wrap="square">
            <a:spAutoFit/>
          </a:bodyPr>
          <a:lstStyle/>
          <a:p>
            <a:pPr>
              <a:lnSpc>
                <a:spcPct val="15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Crop cultivation in laterite soils under dry land conditions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At lower elevations, suitable crops for cultivation under dryland conditions are rice (either single or double cropping), minor millets, trees and shrubs.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Soil and moisture conservation measures may become necessary in regions of low to medium rainfall.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At higher elevation in laterite soil plantation crops like tea, coffee, cinchona, rubber and cashew are grown.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45461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32</a:t>
            </a:fld>
            <a:endParaRPr lang="en-IN"/>
          </a:p>
        </p:txBody>
      </p:sp>
      <p:sp>
        <p:nvSpPr>
          <p:cNvPr id="3" name="TextBox 2">
            <a:extLst>
              <a:ext uri="{FF2B5EF4-FFF2-40B4-BE49-F238E27FC236}">
                <a16:creationId xmlns="" xmlns:a16="http://schemas.microsoft.com/office/drawing/2014/main" id="{6E5FC3A4-DE9C-5DD1-C9FD-C29D5BA04CA0}"/>
              </a:ext>
            </a:extLst>
          </p:cNvPr>
          <p:cNvSpPr txBox="1"/>
          <p:nvPr/>
        </p:nvSpPr>
        <p:spPr>
          <a:xfrm>
            <a:off x="450376" y="317263"/>
            <a:ext cx="10194877" cy="5242076"/>
          </a:xfrm>
          <a:prstGeom prst="rect">
            <a:avLst/>
          </a:prstGeom>
          <a:noFill/>
        </p:spPr>
        <p:txBody>
          <a:bodyPr wrap="square">
            <a:spAutoFit/>
          </a:bodyPr>
          <a:lstStyle/>
          <a:p>
            <a:pPr>
              <a:lnSpc>
                <a:spcPct val="20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Desert soil (</a:t>
            </a:r>
            <a:r>
              <a:rPr lang="en-IN" sz="28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Aridisols</a:t>
            </a: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These soils occur in hot desert region in India. Rainfall of the region is ranging from as low as 50 mm to the highest of 400 mm of which the major portion is received during monsoon season.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Potential </a:t>
            </a:r>
            <a:r>
              <a:rPr lang="en-IN" sz="2800" dirty="0" err="1">
                <a:effectLst/>
                <a:latin typeface="Cambria" panose="02040503050406030204" pitchFamily="18" charset="0"/>
                <a:ea typeface="Calibri" panose="020F0502020204030204" pitchFamily="34" charset="0"/>
                <a:cs typeface="Mangal" panose="02040503050203030202" pitchFamily="18" charset="0"/>
              </a:rPr>
              <a:t>evapo</a:t>
            </a:r>
            <a:r>
              <a:rPr lang="en-IN" sz="2800" dirty="0">
                <a:effectLst/>
                <a:latin typeface="Cambria" panose="02040503050406030204" pitchFamily="18" charset="0"/>
                <a:ea typeface="Calibri" panose="020F0502020204030204" pitchFamily="34" charset="0"/>
                <a:cs typeface="Mangal" panose="02040503050203030202" pitchFamily="18" charset="0"/>
              </a:rPr>
              <a:t>-transpiration is very high and showing aridity.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6569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33</a:t>
            </a:fld>
            <a:endParaRPr lang="en-IN"/>
          </a:p>
        </p:txBody>
      </p:sp>
      <p:sp>
        <p:nvSpPr>
          <p:cNvPr id="3" name="TextBox 2">
            <a:extLst>
              <a:ext uri="{FF2B5EF4-FFF2-40B4-BE49-F238E27FC236}">
                <a16:creationId xmlns="" xmlns:a16="http://schemas.microsoft.com/office/drawing/2014/main" id="{2C755D4F-7F1D-4BBF-0475-98A3BF4F29DB}"/>
              </a:ext>
            </a:extLst>
          </p:cNvPr>
          <p:cNvSpPr txBox="1"/>
          <p:nvPr/>
        </p:nvSpPr>
        <p:spPr>
          <a:xfrm>
            <a:off x="354842" y="450376"/>
            <a:ext cx="10549719" cy="6001258"/>
          </a:xfrm>
          <a:prstGeom prst="rect">
            <a:avLst/>
          </a:prstGeom>
          <a:noFill/>
        </p:spPr>
        <p:txBody>
          <a:bodyPr wrap="square">
            <a:spAutoFit/>
          </a:bodyPr>
          <a:lstStyle/>
          <a:p>
            <a:pPr marL="342900" lvl="0" indent="-342900" algn="just">
              <a:lnSpc>
                <a:spcPct val="20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A major part of the region consists of sand dunes and undulations.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 A zone of accumulation of lime concretions at a depth of 60 to 120 cm and presence of alkaline earth carbonate are common futures of this type of soils.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Clay content is very low ranging between 2 to 8% and presence of sodium clay make the soil susceptible to dispersion and less permeable.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50119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34</a:t>
            </a:fld>
            <a:endParaRPr lang="en-IN"/>
          </a:p>
        </p:txBody>
      </p:sp>
      <p:sp>
        <p:nvSpPr>
          <p:cNvPr id="3" name="TextBox 2">
            <a:extLst>
              <a:ext uri="{FF2B5EF4-FFF2-40B4-BE49-F238E27FC236}">
                <a16:creationId xmlns="" xmlns:a16="http://schemas.microsoft.com/office/drawing/2014/main" id="{60A3EB5D-0C73-2D88-5C3B-8483D083E4FB}"/>
              </a:ext>
            </a:extLst>
          </p:cNvPr>
          <p:cNvSpPr txBox="1"/>
          <p:nvPr/>
        </p:nvSpPr>
        <p:spPr>
          <a:xfrm>
            <a:off x="464024" y="477673"/>
            <a:ext cx="10358651" cy="5819863"/>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3600" dirty="0">
                <a:effectLst/>
                <a:latin typeface="Cambria" panose="02040503050406030204" pitchFamily="18" charset="0"/>
                <a:ea typeface="Calibri" panose="020F0502020204030204" pitchFamily="34" charset="0"/>
                <a:cs typeface="Mangal" panose="02040503050203030202" pitchFamily="18" charset="0"/>
              </a:rPr>
              <a:t>The pH of the soil ranges from 8 to 9. Clay type is </a:t>
            </a:r>
            <a:r>
              <a:rPr lang="en-IN" sz="3600" dirty="0" err="1">
                <a:effectLst/>
                <a:latin typeface="Cambria" panose="02040503050406030204" pitchFamily="18" charset="0"/>
                <a:ea typeface="Calibri" panose="020F0502020204030204" pitchFamily="34" charset="0"/>
                <a:cs typeface="Mangal" panose="02040503050203030202" pitchFamily="18" charset="0"/>
              </a:rPr>
              <a:t>illite</a:t>
            </a:r>
            <a:r>
              <a:rPr lang="en-IN" sz="3600" dirty="0">
                <a:effectLst/>
                <a:latin typeface="Cambria" panose="02040503050406030204" pitchFamily="18" charset="0"/>
                <a:ea typeface="Calibri" panose="020F0502020204030204" pitchFamily="34" charset="0"/>
                <a:cs typeface="Mangal" panose="02040503050203030202" pitchFamily="18" charset="0"/>
              </a:rPr>
              <a:t> with small amounts of kaolinite.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3600" dirty="0">
                <a:effectLst/>
                <a:latin typeface="Cambria" panose="02040503050406030204" pitchFamily="18" charset="0"/>
                <a:ea typeface="Calibri" panose="020F0502020204030204" pitchFamily="34" charset="0"/>
                <a:cs typeface="Mangal" panose="02040503050203030202" pitchFamily="18" charset="0"/>
              </a:rPr>
              <a:t>Desert soils are classified under the order </a:t>
            </a:r>
            <a:r>
              <a:rPr lang="en-IN" sz="3600" dirty="0" err="1">
                <a:effectLst/>
                <a:latin typeface="Cambria" panose="02040503050406030204" pitchFamily="18" charset="0"/>
                <a:ea typeface="Calibri" panose="020F0502020204030204" pitchFamily="34" charset="0"/>
                <a:cs typeface="Mangal" panose="02040503050203030202" pitchFamily="18" charset="0"/>
              </a:rPr>
              <a:t>Aridisols</a:t>
            </a:r>
            <a:r>
              <a:rPr lang="en-IN" sz="3600" dirty="0">
                <a:effectLst/>
                <a:latin typeface="Cambria" panose="02040503050406030204" pitchFamily="18" charset="0"/>
                <a:ea typeface="Calibri" panose="020F0502020204030204" pitchFamily="34" charset="0"/>
                <a:cs typeface="Mangal" panose="02040503050203030202" pitchFamily="18" charset="0"/>
              </a:rPr>
              <a:t>.</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3600" dirty="0">
                <a:effectLst/>
                <a:latin typeface="Cambria" panose="02040503050406030204" pitchFamily="18" charset="0"/>
                <a:ea typeface="Calibri" panose="020F0502020204030204" pitchFamily="34" charset="0"/>
                <a:cs typeface="Mangal" panose="02040503050203030202" pitchFamily="18" charset="0"/>
              </a:rPr>
              <a:t> These soils are distributed in the regions of Rajasthan, southern Haryana and Punjab and northern Gujarat.</a:t>
            </a:r>
            <a:endParaRPr lang="en-IN" sz="32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8637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35</a:t>
            </a:fld>
            <a:endParaRPr lang="en-IN"/>
          </a:p>
        </p:txBody>
      </p:sp>
      <p:sp>
        <p:nvSpPr>
          <p:cNvPr id="3" name="TextBox 2">
            <a:extLst>
              <a:ext uri="{FF2B5EF4-FFF2-40B4-BE49-F238E27FC236}">
                <a16:creationId xmlns="" xmlns:a16="http://schemas.microsoft.com/office/drawing/2014/main" id="{20DC7A24-3D56-99A3-ACBA-63A6CFBA7B9B}"/>
              </a:ext>
            </a:extLst>
          </p:cNvPr>
          <p:cNvSpPr txBox="1"/>
          <p:nvPr/>
        </p:nvSpPr>
        <p:spPr>
          <a:xfrm>
            <a:off x="272955" y="269401"/>
            <a:ext cx="10740787" cy="5942268"/>
          </a:xfrm>
          <a:prstGeom prst="rect">
            <a:avLst/>
          </a:prstGeom>
          <a:noFill/>
        </p:spPr>
        <p:txBody>
          <a:bodyPr wrap="square">
            <a:spAutoFit/>
          </a:bodyPr>
          <a:lstStyle/>
          <a:p>
            <a:pPr>
              <a:lnSpc>
                <a:spcPct val="15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Crop cultivation in desert soils under dryland conditions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Soils are light textured and the moisture holding capacity and nutrient availability are less.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They are generally poor in available nitrogen and phosphorus.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Soil salinity is a common problem and effective soil depth is influenced by the presence of calcium and carbonate concretions at various depth.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Crop cultivation is possible only in deep soils either during kharif or rabi season based on the rainfall quantity and its distribution.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79315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36</a:t>
            </a:fld>
            <a:endParaRPr lang="en-IN"/>
          </a:p>
        </p:txBody>
      </p:sp>
      <p:sp>
        <p:nvSpPr>
          <p:cNvPr id="3" name="TextBox 2">
            <a:extLst>
              <a:ext uri="{FF2B5EF4-FFF2-40B4-BE49-F238E27FC236}">
                <a16:creationId xmlns="" xmlns:a16="http://schemas.microsoft.com/office/drawing/2014/main" id="{2500F610-A052-B4DD-1518-A23C35EE6138}"/>
              </a:ext>
            </a:extLst>
          </p:cNvPr>
          <p:cNvSpPr txBox="1"/>
          <p:nvPr/>
        </p:nvSpPr>
        <p:spPr>
          <a:xfrm>
            <a:off x="600501" y="518616"/>
            <a:ext cx="10208526" cy="5295937"/>
          </a:xfrm>
          <a:prstGeom prst="rect">
            <a:avLst/>
          </a:prstGeom>
          <a:noFill/>
        </p:spPr>
        <p:txBody>
          <a:bodyPr wrap="square">
            <a:spAutoFit/>
          </a:bodyPr>
          <a:lstStyle/>
          <a:p>
            <a:pPr>
              <a:lnSpc>
                <a:spcPct val="15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Sub-Montane Soils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Sub-montane soils occur in undulating lands of sub Himalayan regions under coniferous forest.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Regions with sub-montane soils are characterized by high rainfall, accumulation of organic matter, absence of free lime and acidic nature.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Landslides and soil erosion </a:t>
            </a:r>
            <a:r>
              <a:rPr lang="en-IN" sz="2800" dirty="0" err="1">
                <a:effectLst/>
                <a:latin typeface="Cambria" panose="02040503050406030204" pitchFamily="18" charset="0"/>
                <a:ea typeface="Calibri" panose="020F0502020204030204" pitchFamily="34" charset="0"/>
                <a:cs typeface="Mangal" panose="02040503050203030202" pitchFamily="18" charset="0"/>
              </a:rPr>
              <a:t>arecommon</a:t>
            </a:r>
            <a:r>
              <a:rPr lang="en-IN" sz="2800" dirty="0">
                <a:effectLst/>
                <a:latin typeface="Cambria" panose="02040503050406030204" pitchFamily="18" charset="0"/>
                <a:ea typeface="Calibri" panose="020F0502020204030204" pitchFamily="34" charset="0"/>
                <a:cs typeface="Mangal" panose="02040503050203030202" pitchFamily="18" charset="0"/>
              </a:rPr>
              <a:t> problems associated with sub-montane soils which lead to the leaching of bases.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05508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37</a:t>
            </a:fld>
            <a:endParaRPr lang="en-IN"/>
          </a:p>
        </p:txBody>
      </p:sp>
      <p:sp>
        <p:nvSpPr>
          <p:cNvPr id="3" name="TextBox 2">
            <a:extLst>
              <a:ext uri="{FF2B5EF4-FFF2-40B4-BE49-F238E27FC236}">
                <a16:creationId xmlns="" xmlns:a16="http://schemas.microsoft.com/office/drawing/2014/main" id="{7201F237-F9CC-7E47-A1B6-47F4E5EE63E0}"/>
              </a:ext>
            </a:extLst>
          </p:cNvPr>
          <p:cNvSpPr txBox="1"/>
          <p:nvPr/>
        </p:nvSpPr>
        <p:spPr>
          <a:xfrm>
            <a:off x="368491" y="655094"/>
            <a:ext cx="10658900" cy="4649606"/>
          </a:xfrm>
          <a:prstGeom prst="rect">
            <a:avLst/>
          </a:prstGeom>
          <a:noFill/>
        </p:spPr>
        <p:txBody>
          <a:bodyPr wrap="square">
            <a:spAutoFit/>
          </a:bodyPr>
          <a:lstStyle/>
          <a:p>
            <a:pPr>
              <a:lnSpc>
                <a:spcPct val="15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Crop cultivation in sub-montane soils under dry land conditions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Soil moisture storage varies from 20 to 30 cm per metre soil profile.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As the regions are characterized by high rainfall, double cropping is possible in sub-montane soils.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Soils are low in available nitrogen and phosphorus and crops respond well to the application of N and P for higher productivity.</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005298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38</a:t>
            </a:fld>
            <a:endParaRPr lang="en-IN"/>
          </a:p>
        </p:txBody>
      </p:sp>
      <p:sp>
        <p:nvSpPr>
          <p:cNvPr id="3" name="TextBox 2">
            <a:extLst>
              <a:ext uri="{FF2B5EF4-FFF2-40B4-BE49-F238E27FC236}">
                <a16:creationId xmlns="" xmlns:a16="http://schemas.microsoft.com/office/drawing/2014/main" id="{922665E7-DAFA-B4A9-ED63-F15CCACE6B7F}"/>
              </a:ext>
            </a:extLst>
          </p:cNvPr>
          <p:cNvSpPr txBox="1"/>
          <p:nvPr/>
        </p:nvSpPr>
        <p:spPr>
          <a:xfrm>
            <a:off x="791569" y="395786"/>
            <a:ext cx="10686197" cy="5942268"/>
          </a:xfrm>
          <a:prstGeom prst="rect">
            <a:avLst/>
          </a:prstGeom>
          <a:noFill/>
        </p:spPr>
        <p:txBody>
          <a:bodyPr wrap="square">
            <a:spAutoFit/>
          </a:bodyPr>
          <a:lstStyle/>
          <a:p>
            <a:pPr>
              <a:lnSpc>
                <a:spcPct val="15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Saline and sodic soils</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Saline and sodic soils occur mainly in arid and semi-arid regions of the country where the annual temperature are high and rate of evaporation generally exceeds rainfall.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 situation leads to accumulation of salts in surface layers of the soil.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In India, such soils are spreading over 8.5 million hectare of land and they are found with poor organic carbon, available nitrogen and Zinc.</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220787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39</a:t>
            </a:fld>
            <a:endParaRPr lang="en-IN"/>
          </a:p>
        </p:txBody>
      </p:sp>
      <p:sp>
        <p:nvSpPr>
          <p:cNvPr id="3" name="TextBox 2">
            <a:extLst>
              <a:ext uri="{FF2B5EF4-FFF2-40B4-BE49-F238E27FC236}">
                <a16:creationId xmlns="" xmlns:a16="http://schemas.microsoft.com/office/drawing/2014/main" id="{C20401AA-C97E-71C6-07FB-5407FD851036}"/>
              </a:ext>
            </a:extLst>
          </p:cNvPr>
          <p:cNvSpPr txBox="1"/>
          <p:nvPr/>
        </p:nvSpPr>
        <p:spPr>
          <a:xfrm>
            <a:off x="600500" y="573206"/>
            <a:ext cx="10481481" cy="5469061"/>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Saline soils contain excessively soluble salts and the dominant soil type are chlorides and sulphates of sodium, magnesium and Calcium.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IN" sz="2800" dirty="0">
                <a:effectLst/>
                <a:latin typeface="Cambria" panose="02040503050406030204" pitchFamily="18" charset="0"/>
                <a:ea typeface="Calibri" panose="020F0502020204030204" pitchFamily="34" charset="0"/>
                <a:cs typeface="Mangal" panose="02040503050203030202"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Total salt concentration as expressed by soil EC is generally more than 4 </a:t>
            </a:r>
            <a:r>
              <a:rPr lang="en-IN" sz="2800" dirty="0" err="1">
                <a:effectLst/>
                <a:latin typeface="Cambria" panose="02040503050406030204" pitchFamily="18" charset="0"/>
                <a:ea typeface="Calibri" panose="020F0502020204030204" pitchFamily="34" charset="0"/>
                <a:cs typeface="Mangal" panose="02040503050203030202" pitchFamily="18" charset="0"/>
              </a:rPr>
              <a:t>dS</a:t>
            </a:r>
            <a:r>
              <a:rPr lang="en-IN" sz="2800" dirty="0">
                <a:effectLst/>
                <a:latin typeface="Cambria" panose="02040503050406030204" pitchFamily="18" charset="0"/>
                <a:ea typeface="Calibri" panose="020F0502020204030204" pitchFamily="34" charset="0"/>
                <a:cs typeface="Mangal" panose="02040503050203030202" pitchFamily="18" charset="0"/>
              </a:rPr>
              <a:t>/ m.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IN" sz="2800" dirty="0">
                <a:effectLst/>
                <a:latin typeface="Cambria" panose="02040503050406030204" pitchFamily="18" charset="0"/>
                <a:ea typeface="Calibri" panose="020F0502020204030204" pitchFamily="34" charset="0"/>
                <a:cs typeface="Mangal" panose="02040503050203030202"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These soils are associated with water logging, saline groundwater and aridity.</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49021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a:t>
            </a:fld>
            <a:endParaRPr lang="en-IN"/>
          </a:p>
        </p:txBody>
      </p:sp>
      <p:sp>
        <p:nvSpPr>
          <p:cNvPr id="3" name="TextBox 2">
            <a:extLst>
              <a:ext uri="{FF2B5EF4-FFF2-40B4-BE49-F238E27FC236}">
                <a16:creationId xmlns="" xmlns:a16="http://schemas.microsoft.com/office/drawing/2014/main" id="{704913B7-38F7-5804-361A-50E1397E47BA}"/>
              </a:ext>
            </a:extLst>
          </p:cNvPr>
          <p:cNvSpPr txBox="1"/>
          <p:nvPr/>
        </p:nvSpPr>
        <p:spPr>
          <a:xfrm>
            <a:off x="261582" y="573205"/>
            <a:ext cx="11668836" cy="4752198"/>
          </a:xfrm>
          <a:prstGeom prst="rect">
            <a:avLst/>
          </a:prstGeom>
          <a:noFill/>
        </p:spPr>
        <p:txBody>
          <a:bodyPr wrap="square">
            <a:spAutoFit/>
          </a:bodyPr>
          <a:lstStyle/>
          <a:p>
            <a:pPr marL="457200" algn="just">
              <a:lnSpc>
                <a:spcPct val="150000"/>
              </a:lnSpc>
            </a:pPr>
            <a:r>
              <a:rPr lang="en-IN" sz="2800" b="1" dirty="0">
                <a:effectLst/>
                <a:latin typeface="Cambria" panose="02040503050406030204" pitchFamily="18" charset="0"/>
                <a:ea typeface="Calibri" panose="020F0502020204030204" pitchFamily="34" charset="0"/>
                <a:cs typeface="Times New Roman" panose="02020603050405020304" pitchFamily="18" charset="0"/>
              </a:rPr>
              <a:t>Ideal dry land soils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914400" indent="-457200" algn="just">
              <a:lnSpc>
                <a:spcPct val="150000"/>
              </a:lnSpc>
              <a:spcAft>
                <a:spcPts val="800"/>
              </a:spcAft>
              <a:buFont typeface="Arial" panose="020B0604020202020204" pitchFamily="34" charset="0"/>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 Soil texture has a profound influence on the productivity of soil. </a:t>
            </a:r>
          </a:p>
          <a:p>
            <a:pPr marL="914400" indent="-457200" algn="just">
              <a:lnSpc>
                <a:spcPct val="150000"/>
              </a:lnSpc>
              <a:spcAft>
                <a:spcPts val="800"/>
              </a:spcAft>
              <a:buFont typeface="Arial" panose="020B0604020202020204" pitchFamily="34" charset="0"/>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In general depth, texture, structure, drainage conditions and soil moisture relationship are very important soil properties, which decide the crop growth. </a:t>
            </a:r>
          </a:p>
          <a:p>
            <a:pPr marL="914400" indent="-457200" algn="just">
              <a:lnSpc>
                <a:spcPct val="150000"/>
              </a:lnSpc>
              <a:spcAft>
                <a:spcPts val="800"/>
              </a:spcAft>
              <a:buFont typeface="Arial" panose="020B0604020202020204" pitchFamily="34" charset="0"/>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Advantages and disadvantages of coarse and fine textured soils regarding crop cultivation are listed in Table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96590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40</a:t>
            </a:fld>
            <a:endParaRPr lang="en-IN"/>
          </a:p>
        </p:txBody>
      </p:sp>
      <p:sp>
        <p:nvSpPr>
          <p:cNvPr id="3" name="TextBox 2">
            <a:extLst>
              <a:ext uri="{FF2B5EF4-FFF2-40B4-BE49-F238E27FC236}">
                <a16:creationId xmlns="" xmlns:a16="http://schemas.microsoft.com/office/drawing/2014/main" id="{9E08858E-FBC7-B6F1-8050-B6D772D7AB5C}"/>
              </a:ext>
            </a:extLst>
          </p:cNvPr>
          <p:cNvSpPr txBox="1"/>
          <p:nvPr/>
        </p:nvSpPr>
        <p:spPr>
          <a:xfrm>
            <a:off x="272955" y="996287"/>
            <a:ext cx="10413242" cy="5295937"/>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Sodic soils generally contain salts of carbonates and bicarbonates of sodium where the soil EC will be less than 4 </a:t>
            </a:r>
            <a:r>
              <a:rPr lang="en-IN" sz="2800" dirty="0" err="1">
                <a:effectLst/>
                <a:latin typeface="Cambria" panose="02040503050406030204" pitchFamily="18" charset="0"/>
                <a:ea typeface="Calibri" panose="020F0502020204030204" pitchFamily="34" charset="0"/>
                <a:cs typeface="Mangal" panose="02040503050203030202" pitchFamily="18" charset="0"/>
              </a:rPr>
              <a:t>dS</a:t>
            </a:r>
            <a:r>
              <a:rPr lang="en-IN" sz="2800" dirty="0">
                <a:effectLst/>
                <a:latin typeface="Cambria" panose="02040503050406030204" pitchFamily="18" charset="0"/>
                <a:ea typeface="Calibri" panose="020F0502020204030204" pitchFamily="34" charset="0"/>
                <a:cs typeface="Mangal" panose="02040503050203030202" pitchFamily="18" charset="0"/>
              </a:rPr>
              <a:t>/m and exchangeable sodium percentage more than 15%.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These soils can be observed with stagnation of muddy water after rain for many days and they are very hard when dry and very soft when wet. </a:t>
            </a: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Sodic soils contain insoluble calcium carbonate at high pH level (&gt;9.5).</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933580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41</a:t>
            </a:fld>
            <a:endParaRPr lang="en-IN"/>
          </a:p>
        </p:txBody>
      </p:sp>
      <p:sp>
        <p:nvSpPr>
          <p:cNvPr id="3" name="TextBox 2">
            <a:extLst>
              <a:ext uri="{FF2B5EF4-FFF2-40B4-BE49-F238E27FC236}">
                <a16:creationId xmlns="" xmlns:a16="http://schemas.microsoft.com/office/drawing/2014/main" id="{AABEE2EE-B31A-0FDC-C626-688F5845FAF3}"/>
              </a:ext>
            </a:extLst>
          </p:cNvPr>
          <p:cNvSpPr txBox="1"/>
          <p:nvPr/>
        </p:nvSpPr>
        <p:spPr>
          <a:xfrm>
            <a:off x="395784" y="313899"/>
            <a:ext cx="10577015" cy="4567212"/>
          </a:xfrm>
          <a:prstGeom prst="rect">
            <a:avLst/>
          </a:prstGeom>
          <a:noFill/>
        </p:spPr>
        <p:txBody>
          <a:bodyPr wrap="square">
            <a:spAutoFit/>
          </a:bodyPr>
          <a:lstStyle/>
          <a:p>
            <a:pPr>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Crop cultivation in saline sodic soils under dry farming conditions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Reclamation Technologies for growing crops in Salt affected soil differ depending upon the availability of source of water.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For areas which depend only on rainfall as the source of moisture, cultivation of salt tolerant plants species and planting techniques are recommended.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Crops have been identified to salt stress conditions and few such crops which are sensitive and tolerant to soil salinity and </a:t>
            </a:r>
            <a:r>
              <a:rPr lang="en-IN" sz="2400" dirty="0" err="1">
                <a:effectLst/>
                <a:latin typeface="Cambria" panose="02040503050406030204" pitchFamily="18" charset="0"/>
                <a:ea typeface="Calibri" panose="020F0502020204030204" pitchFamily="34" charset="0"/>
                <a:cs typeface="Mangal" panose="02040503050203030202" pitchFamily="18" charset="0"/>
              </a:rPr>
              <a:t>sodicity</a:t>
            </a:r>
            <a:r>
              <a:rPr lang="en-IN" sz="2400" dirty="0">
                <a:effectLst/>
                <a:latin typeface="Cambria" panose="02040503050406030204" pitchFamily="18" charset="0"/>
                <a:ea typeface="Calibri" panose="020F0502020204030204" pitchFamily="34" charset="0"/>
                <a:cs typeface="Mangal" panose="02040503050203030202" pitchFamily="18" charset="0"/>
              </a:rPr>
              <a:t> under dry land conditions are given in table</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89120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42</a:t>
            </a:fld>
            <a:endParaRPr lang="en-IN"/>
          </a:p>
        </p:txBody>
      </p:sp>
      <p:graphicFrame>
        <p:nvGraphicFramePr>
          <p:cNvPr id="4" name="Table 3">
            <a:extLst>
              <a:ext uri="{FF2B5EF4-FFF2-40B4-BE49-F238E27FC236}">
                <a16:creationId xmlns="" xmlns:a16="http://schemas.microsoft.com/office/drawing/2014/main" id="{DB1DC9EE-37AC-DF63-0E58-ED07DDA9EFC5}"/>
              </a:ext>
            </a:extLst>
          </p:cNvPr>
          <p:cNvGraphicFramePr>
            <a:graphicFrameLocks noGrp="1"/>
          </p:cNvGraphicFramePr>
          <p:nvPr>
            <p:extLst>
              <p:ext uri="{D42A27DB-BD31-4B8C-83A1-F6EECF244321}">
                <p14:modId xmlns:p14="http://schemas.microsoft.com/office/powerpoint/2010/main" val="1404307350"/>
              </p:ext>
            </p:extLst>
          </p:nvPr>
        </p:nvGraphicFramePr>
        <p:xfrm>
          <a:off x="357188" y="457201"/>
          <a:ext cx="10615613" cy="5493224"/>
        </p:xfrm>
        <a:graphic>
          <a:graphicData uri="http://schemas.openxmlformats.org/drawingml/2006/table">
            <a:tbl>
              <a:tblPr firstRow="1" firstCol="1" bandRow="1">
                <a:tableStyleId>{5C22544A-7EE6-4342-B048-85BDC9FD1C3A}</a:tableStyleId>
              </a:tblPr>
              <a:tblGrid>
                <a:gridCol w="3174301">
                  <a:extLst>
                    <a:ext uri="{9D8B030D-6E8A-4147-A177-3AD203B41FA5}">
                      <a16:colId xmlns="" xmlns:a16="http://schemas.microsoft.com/office/drawing/2014/main" val="2056830788"/>
                    </a:ext>
                  </a:extLst>
                </a:gridCol>
                <a:gridCol w="3901989">
                  <a:extLst>
                    <a:ext uri="{9D8B030D-6E8A-4147-A177-3AD203B41FA5}">
                      <a16:colId xmlns="" xmlns:a16="http://schemas.microsoft.com/office/drawing/2014/main" val="941947453"/>
                    </a:ext>
                  </a:extLst>
                </a:gridCol>
                <a:gridCol w="3539323">
                  <a:extLst>
                    <a:ext uri="{9D8B030D-6E8A-4147-A177-3AD203B41FA5}">
                      <a16:colId xmlns="" xmlns:a16="http://schemas.microsoft.com/office/drawing/2014/main" val="3059698382"/>
                    </a:ext>
                  </a:extLst>
                </a:gridCol>
              </a:tblGrid>
              <a:tr h="693306">
                <a:tc gridSpan="2">
                  <a:txBody>
                    <a:bodyPr/>
                    <a:lstStyle/>
                    <a:p>
                      <a:pPr algn="ctr">
                        <a:lnSpc>
                          <a:spcPct val="150000"/>
                        </a:lnSpc>
                        <a:spcAft>
                          <a:spcPts val="800"/>
                        </a:spcAft>
                      </a:pPr>
                      <a:r>
                        <a:rPr lang="en-IN" sz="3200" b="1" dirty="0">
                          <a:solidFill>
                            <a:srgbClr val="C00000"/>
                          </a:solidFill>
                          <a:effectLst/>
                        </a:rPr>
                        <a:t>Saline soils</a:t>
                      </a:r>
                      <a:endParaRPr lang="en-IN" sz="28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a:txBody>
                    <a:bodyPr/>
                    <a:lstStyle/>
                    <a:p>
                      <a:pPr>
                        <a:lnSpc>
                          <a:spcPct val="150000"/>
                        </a:lnSpc>
                        <a:spcAft>
                          <a:spcPts val="800"/>
                        </a:spcAft>
                      </a:pPr>
                      <a:r>
                        <a:rPr lang="en-IN" sz="3200" b="1" dirty="0">
                          <a:solidFill>
                            <a:srgbClr val="C00000"/>
                          </a:solidFill>
                          <a:effectLst/>
                        </a:rPr>
                        <a:t>Alkaline/ sodic soil</a:t>
                      </a:r>
                      <a:endParaRPr lang="en-IN" sz="28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129983085"/>
                  </a:ext>
                </a:extLst>
              </a:tr>
              <a:tr h="693306">
                <a:tc>
                  <a:txBody>
                    <a:bodyPr/>
                    <a:lstStyle/>
                    <a:p>
                      <a:pPr algn="ctr">
                        <a:lnSpc>
                          <a:spcPct val="150000"/>
                        </a:lnSpc>
                        <a:spcAft>
                          <a:spcPts val="800"/>
                        </a:spcAft>
                      </a:pPr>
                      <a:r>
                        <a:rPr lang="en-IN" sz="3200" b="1" dirty="0">
                          <a:solidFill>
                            <a:schemeClr val="tx1"/>
                          </a:solidFill>
                          <a:effectLst/>
                        </a:rPr>
                        <a:t>Sensitive</a:t>
                      </a:r>
                      <a:endParaRPr lang="en-IN" sz="28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3200" b="1">
                          <a:solidFill>
                            <a:schemeClr val="tx1"/>
                          </a:solidFill>
                          <a:effectLst/>
                        </a:rPr>
                        <a:t>Tolerant</a:t>
                      </a:r>
                      <a:endParaRPr lang="en-IN" sz="28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3200" b="1" dirty="0">
                          <a:solidFill>
                            <a:schemeClr val="tx1"/>
                          </a:solidFill>
                          <a:effectLst/>
                        </a:rPr>
                        <a:t>Tolerant</a:t>
                      </a:r>
                      <a:endParaRPr lang="en-IN" sz="28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1671176413"/>
                  </a:ext>
                </a:extLst>
              </a:tr>
              <a:tr h="4106612">
                <a:tc>
                  <a:txBody>
                    <a:bodyPr/>
                    <a:lstStyle/>
                    <a:p>
                      <a:pPr>
                        <a:lnSpc>
                          <a:spcPct val="150000"/>
                        </a:lnSpc>
                        <a:spcAft>
                          <a:spcPts val="800"/>
                        </a:spcAft>
                      </a:pPr>
                      <a:r>
                        <a:rPr lang="en-IN" sz="2400" b="0" dirty="0">
                          <a:solidFill>
                            <a:srgbClr val="FF0000"/>
                          </a:solidFill>
                          <a:effectLst/>
                        </a:rPr>
                        <a:t>Highly sensitive </a:t>
                      </a:r>
                      <a:r>
                        <a:rPr lang="en-IN" sz="2400" b="0" dirty="0">
                          <a:solidFill>
                            <a:schemeClr val="tx1"/>
                          </a:solidFill>
                          <a:effectLst/>
                        </a:rPr>
                        <a:t>Legumes like green gram, black gram, lentil, gram and peas </a:t>
                      </a:r>
                      <a:endParaRPr lang="en-IN" sz="2000" b="0" dirty="0">
                        <a:solidFill>
                          <a:schemeClr val="tx1"/>
                        </a:solidFill>
                        <a:effectLst/>
                      </a:endParaRPr>
                    </a:p>
                    <a:p>
                      <a:pPr>
                        <a:lnSpc>
                          <a:spcPct val="150000"/>
                        </a:lnSpc>
                        <a:spcAft>
                          <a:spcPts val="800"/>
                        </a:spcAft>
                      </a:pPr>
                      <a:r>
                        <a:rPr lang="en-IN" sz="2400" b="0" dirty="0">
                          <a:solidFill>
                            <a:srgbClr val="FF0000"/>
                          </a:solidFill>
                          <a:effectLst/>
                        </a:rPr>
                        <a:t>Moderate sensitive </a:t>
                      </a:r>
                      <a:r>
                        <a:rPr lang="en-IN" sz="2400" b="0" dirty="0">
                          <a:solidFill>
                            <a:schemeClr val="tx1"/>
                          </a:solidFill>
                          <a:effectLst/>
                        </a:rPr>
                        <a:t>Major and minor millets</a:t>
                      </a:r>
                      <a:endParaRPr lang="en-IN" sz="2000" b="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50000"/>
                        </a:lnSpc>
                        <a:spcAft>
                          <a:spcPts val="800"/>
                        </a:spcAft>
                      </a:pPr>
                      <a:r>
                        <a:rPr lang="en-IN" sz="2400" b="0" dirty="0">
                          <a:solidFill>
                            <a:srgbClr val="FF0000"/>
                          </a:solidFill>
                          <a:effectLst/>
                        </a:rPr>
                        <a:t>Highly tolerant </a:t>
                      </a:r>
                      <a:r>
                        <a:rPr lang="en-IN" sz="2400" b="0" dirty="0">
                          <a:solidFill>
                            <a:schemeClr val="tx1"/>
                          </a:solidFill>
                          <a:effectLst/>
                        </a:rPr>
                        <a:t>Direct sown rice, wheat, pearl millet, barley, oats, mustard </a:t>
                      </a:r>
                      <a:endParaRPr lang="en-IN" sz="2000" b="0" dirty="0">
                        <a:solidFill>
                          <a:schemeClr val="tx1"/>
                        </a:solidFill>
                        <a:effectLst/>
                      </a:endParaRPr>
                    </a:p>
                    <a:p>
                      <a:pPr>
                        <a:lnSpc>
                          <a:spcPct val="150000"/>
                        </a:lnSpc>
                        <a:spcAft>
                          <a:spcPts val="800"/>
                        </a:spcAft>
                      </a:pPr>
                      <a:r>
                        <a:rPr lang="en-IN" sz="2400" b="0" dirty="0">
                          <a:solidFill>
                            <a:srgbClr val="FF0000"/>
                          </a:solidFill>
                          <a:effectLst/>
                        </a:rPr>
                        <a:t>Medium Tolerant </a:t>
                      </a:r>
                      <a:r>
                        <a:rPr lang="en-IN" sz="2400" b="0" dirty="0">
                          <a:solidFill>
                            <a:schemeClr val="tx1"/>
                          </a:solidFill>
                          <a:effectLst/>
                        </a:rPr>
                        <a:t>Sunflower, cotton, kernel grass, Trees like acacia, tamarind, </a:t>
                      </a:r>
                      <a:r>
                        <a:rPr lang="en-IN" sz="2400" b="0" dirty="0" err="1">
                          <a:solidFill>
                            <a:schemeClr val="tx1"/>
                          </a:solidFill>
                          <a:effectLst/>
                        </a:rPr>
                        <a:t>ber</a:t>
                      </a:r>
                      <a:endParaRPr lang="en-IN" sz="2000" b="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50000"/>
                        </a:lnSpc>
                        <a:spcAft>
                          <a:spcPts val="800"/>
                        </a:spcAft>
                      </a:pPr>
                      <a:r>
                        <a:rPr lang="en-IN" sz="2400" b="0" dirty="0">
                          <a:solidFill>
                            <a:schemeClr val="tx1"/>
                          </a:solidFill>
                          <a:effectLst/>
                        </a:rPr>
                        <a:t>Beans, rice, grasses like Rhodes grass, barley, wheat, cotton, trees like Amla, </a:t>
                      </a:r>
                      <a:r>
                        <a:rPr lang="en-IN" sz="2400" b="0" dirty="0" err="1">
                          <a:solidFill>
                            <a:schemeClr val="tx1"/>
                          </a:solidFill>
                          <a:effectLst/>
                        </a:rPr>
                        <a:t>ber</a:t>
                      </a:r>
                      <a:r>
                        <a:rPr lang="en-IN" sz="2400" b="0" dirty="0">
                          <a:solidFill>
                            <a:schemeClr val="tx1"/>
                          </a:solidFill>
                          <a:effectLst/>
                        </a:rPr>
                        <a:t>, </a:t>
                      </a:r>
                      <a:r>
                        <a:rPr lang="en-IN" sz="2400" b="0" i="1" dirty="0">
                          <a:solidFill>
                            <a:schemeClr val="tx1"/>
                          </a:solidFill>
                          <a:effectLst/>
                        </a:rPr>
                        <a:t>Eucalyptus</a:t>
                      </a:r>
                      <a:r>
                        <a:rPr lang="en-IN" sz="2400" b="0" dirty="0">
                          <a:solidFill>
                            <a:schemeClr val="tx1"/>
                          </a:solidFill>
                          <a:effectLst/>
                        </a:rPr>
                        <a:t> hybrid, </a:t>
                      </a:r>
                      <a:r>
                        <a:rPr lang="en-IN" sz="2400" b="0" i="1" dirty="0">
                          <a:solidFill>
                            <a:schemeClr val="tx1"/>
                          </a:solidFill>
                          <a:effectLst/>
                        </a:rPr>
                        <a:t>Dalbergia sissoo</a:t>
                      </a:r>
                      <a:r>
                        <a:rPr lang="en-IN" sz="2400" b="0" dirty="0">
                          <a:solidFill>
                            <a:schemeClr val="tx1"/>
                          </a:solidFill>
                          <a:effectLst/>
                        </a:rPr>
                        <a:t>, </a:t>
                      </a:r>
                      <a:r>
                        <a:rPr lang="en-IN" sz="2400" b="0" i="1" dirty="0">
                          <a:solidFill>
                            <a:schemeClr val="tx1"/>
                          </a:solidFill>
                          <a:effectLst/>
                        </a:rPr>
                        <a:t>Terminalia arjuna</a:t>
                      </a:r>
                      <a:endParaRPr lang="en-IN" sz="2000" b="0" i="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3777305631"/>
                  </a:ext>
                </a:extLst>
              </a:tr>
            </a:tbl>
          </a:graphicData>
        </a:graphic>
      </p:graphicFrame>
    </p:spTree>
    <p:extLst>
      <p:ext uri="{BB962C8B-B14F-4D97-AF65-F5344CB8AC3E}">
        <p14:creationId xmlns:p14="http://schemas.microsoft.com/office/powerpoint/2010/main" val="4184121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43</a:t>
            </a:fld>
            <a:endParaRPr lang="en-IN"/>
          </a:p>
        </p:txBody>
      </p:sp>
      <p:sp>
        <p:nvSpPr>
          <p:cNvPr id="3" name="TextBox 2">
            <a:extLst>
              <a:ext uri="{FF2B5EF4-FFF2-40B4-BE49-F238E27FC236}">
                <a16:creationId xmlns="" xmlns:a16="http://schemas.microsoft.com/office/drawing/2014/main" id="{0ACD307D-1F7C-97F2-4B91-B314D900BA8C}"/>
              </a:ext>
            </a:extLst>
          </p:cNvPr>
          <p:cNvSpPr txBox="1"/>
          <p:nvPr/>
        </p:nvSpPr>
        <p:spPr>
          <a:xfrm>
            <a:off x="414338" y="428626"/>
            <a:ext cx="10615612" cy="4260462"/>
          </a:xfrm>
          <a:prstGeom prst="rect">
            <a:avLst/>
          </a:prstGeom>
          <a:noFill/>
        </p:spPr>
        <p:txBody>
          <a:bodyPr wrap="square">
            <a:spAutoFit/>
          </a:bodyPr>
          <a:lstStyle/>
          <a:p>
            <a:pPr>
              <a:lnSpc>
                <a:spcPct val="150000"/>
              </a:lnSpc>
              <a:spcAft>
                <a:spcPts val="800"/>
              </a:spcAft>
            </a:pPr>
            <a:r>
              <a:rPr lang="en-IN" sz="36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Climate </a:t>
            </a:r>
            <a:endParaRPr lang="en-IN" sz="32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3600" dirty="0">
                <a:effectLst/>
                <a:latin typeface="Cambria" panose="02040503050406030204" pitchFamily="18" charset="0"/>
                <a:ea typeface="Calibri" panose="020F0502020204030204" pitchFamily="34" charset="0"/>
                <a:cs typeface="Mangal" panose="02040503050203030202" pitchFamily="18" charset="0"/>
              </a:rPr>
              <a:t>The behaviour of atmospheric phenomenon at a given place and time is defined as weather and the composite day-to-day weather elements for a given place or region over a period is referred as climate.</a:t>
            </a:r>
            <a:endParaRPr lang="en-IN" sz="32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19992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44</a:t>
            </a:fld>
            <a:endParaRPr lang="en-IN"/>
          </a:p>
        </p:txBody>
      </p:sp>
      <p:sp>
        <p:nvSpPr>
          <p:cNvPr id="3" name="TextBox 2">
            <a:extLst>
              <a:ext uri="{FF2B5EF4-FFF2-40B4-BE49-F238E27FC236}">
                <a16:creationId xmlns="" xmlns:a16="http://schemas.microsoft.com/office/drawing/2014/main" id="{B0A99249-362A-69BE-56C8-EDD3A5A1CC1D}"/>
              </a:ext>
            </a:extLst>
          </p:cNvPr>
          <p:cNvSpPr txBox="1"/>
          <p:nvPr/>
        </p:nvSpPr>
        <p:spPr>
          <a:xfrm>
            <a:off x="614363" y="671513"/>
            <a:ext cx="9986962" cy="4260462"/>
          </a:xfrm>
          <a:prstGeom prst="rect">
            <a:avLst/>
          </a:prstGeom>
          <a:noFill/>
        </p:spPr>
        <p:txBody>
          <a:bodyPr wrap="square">
            <a:spAutoFit/>
          </a:bodyPr>
          <a:lstStyle/>
          <a:p>
            <a:pPr>
              <a:lnSpc>
                <a:spcPct val="150000"/>
              </a:lnSpc>
              <a:spcAft>
                <a:spcPts val="800"/>
              </a:spcAft>
            </a:pPr>
            <a:r>
              <a:rPr lang="en-IN" sz="3600" b="1" dirty="0">
                <a:effectLst/>
                <a:latin typeface="Cambria" panose="02040503050406030204" pitchFamily="18" charset="0"/>
                <a:ea typeface="Calibri" panose="020F0502020204030204" pitchFamily="34" charset="0"/>
                <a:cs typeface="Mangal" panose="02040503050203030202" pitchFamily="18" charset="0"/>
              </a:rPr>
              <a:t>Dry climate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3600" dirty="0">
                <a:effectLst/>
                <a:latin typeface="Cambria" panose="02040503050406030204" pitchFamily="18" charset="0"/>
                <a:ea typeface="Calibri" panose="020F0502020204030204" pitchFamily="34" charset="0"/>
                <a:cs typeface="Mangal" panose="02040503050203030202" pitchFamily="18" charset="0"/>
              </a:rPr>
              <a:t>A dry climate is one in which the average annual precipitation is definition in relation to evaporation.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3600" dirty="0">
                <a:effectLst/>
                <a:latin typeface="Cambria" panose="02040503050406030204" pitchFamily="18" charset="0"/>
                <a:ea typeface="Calibri" panose="020F0502020204030204" pitchFamily="34" charset="0"/>
                <a:cs typeface="Mangal" panose="02040503050203030202" pitchFamily="18" charset="0"/>
              </a:rPr>
              <a:t>It can be divided into arid and semi-arid climate.</a:t>
            </a:r>
            <a:endParaRPr lang="en-IN" sz="32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979114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45</a:t>
            </a:fld>
            <a:endParaRPr lang="en-IN"/>
          </a:p>
        </p:txBody>
      </p:sp>
      <p:sp>
        <p:nvSpPr>
          <p:cNvPr id="3" name="TextBox 2">
            <a:extLst>
              <a:ext uri="{FF2B5EF4-FFF2-40B4-BE49-F238E27FC236}">
                <a16:creationId xmlns="" xmlns:a16="http://schemas.microsoft.com/office/drawing/2014/main" id="{26962F0A-CC3E-3E48-8D4F-ACBAE98D5B3C}"/>
              </a:ext>
            </a:extLst>
          </p:cNvPr>
          <p:cNvSpPr txBox="1"/>
          <p:nvPr/>
        </p:nvSpPr>
        <p:spPr>
          <a:xfrm>
            <a:off x="586853" y="504967"/>
            <a:ext cx="10314509" cy="5286062"/>
          </a:xfrm>
          <a:prstGeom prst="rect">
            <a:avLst/>
          </a:prstGeom>
          <a:noFill/>
        </p:spPr>
        <p:txBody>
          <a:bodyPr wrap="square">
            <a:spAutoFit/>
          </a:bodyPr>
          <a:lstStyle/>
          <a:p>
            <a:pPr>
              <a:lnSpc>
                <a:spcPct val="150000"/>
              </a:lnSpc>
              <a:spcAft>
                <a:spcPts val="800"/>
              </a:spcAft>
            </a:pPr>
            <a:r>
              <a:rPr lang="en-IN" sz="3200" b="1" dirty="0">
                <a:effectLst/>
                <a:latin typeface="Cambria" panose="02040503050406030204" pitchFamily="18" charset="0"/>
                <a:ea typeface="Calibri" panose="020F0502020204030204" pitchFamily="34" charset="0"/>
                <a:cs typeface="Mangal" panose="02040503050203030202" pitchFamily="18" charset="0"/>
              </a:rPr>
              <a:t>Arid climate</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3200" dirty="0">
                <a:effectLst/>
                <a:latin typeface="Cambria" panose="02040503050406030204" pitchFamily="18" charset="0"/>
                <a:ea typeface="Calibri" panose="020F0502020204030204" pitchFamily="34" charset="0"/>
                <a:cs typeface="Mangal" panose="02040503050203030202" pitchFamily="18" charset="0"/>
              </a:rPr>
              <a:t>It can be defined as an extreme dry climate where the average annual precipitation is less than 500 mm and usually in the range of 250 </a:t>
            </a:r>
            <a:r>
              <a:rPr lang="en-IN" sz="3200" dirty="0">
                <a:latin typeface="Cambria" panose="02040503050406030204" pitchFamily="18" charset="0"/>
                <a:ea typeface="Calibri" panose="020F0502020204030204" pitchFamily="34" charset="0"/>
                <a:cs typeface="Mangal" panose="02040503050203030202" pitchFamily="18" charset="0"/>
              </a:rPr>
              <a:t>to</a:t>
            </a:r>
            <a:r>
              <a:rPr lang="en-IN" sz="3200" dirty="0">
                <a:effectLst/>
                <a:latin typeface="Cambria" panose="02040503050406030204" pitchFamily="18" charset="0"/>
                <a:ea typeface="Calibri" panose="020F0502020204030204" pitchFamily="34" charset="0"/>
                <a:cs typeface="Mangal" panose="02040503050203030202" pitchFamily="18" charset="0"/>
              </a:rPr>
              <a:t> 500 mm.</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3200" dirty="0">
                <a:effectLst/>
                <a:latin typeface="Cambria" panose="02040503050406030204" pitchFamily="18" charset="0"/>
                <a:ea typeface="Calibri" panose="020F0502020204030204" pitchFamily="34" charset="0"/>
                <a:cs typeface="Mangal" panose="02040503050203030202" pitchFamily="18" charset="0"/>
              </a:rPr>
              <a:t>Generally, the rainfall is well short of evapotranspiration demand of the atmosphere.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3200" dirty="0">
                <a:effectLst/>
                <a:latin typeface="Cambria" panose="02040503050406030204" pitchFamily="18" charset="0"/>
                <a:ea typeface="Calibri" panose="020F0502020204030204" pitchFamily="34" charset="0"/>
                <a:cs typeface="Mangal" panose="02040503050203030202" pitchFamily="18" charset="0"/>
              </a:rPr>
              <a:t>The precipitation is insufficient for crop production.</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32371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46</a:t>
            </a:fld>
            <a:endParaRPr lang="en-IN"/>
          </a:p>
        </p:txBody>
      </p:sp>
      <p:sp>
        <p:nvSpPr>
          <p:cNvPr id="3" name="TextBox 2">
            <a:extLst>
              <a:ext uri="{FF2B5EF4-FFF2-40B4-BE49-F238E27FC236}">
                <a16:creationId xmlns="" xmlns:a16="http://schemas.microsoft.com/office/drawing/2014/main" id="{36A7314A-D792-4AB8-4166-7B91A3AEF173}"/>
              </a:ext>
            </a:extLst>
          </p:cNvPr>
          <p:cNvSpPr txBox="1"/>
          <p:nvPr/>
        </p:nvSpPr>
        <p:spPr>
          <a:xfrm>
            <a:off x="450375" y="504967"/>
            <a:ext cx="11041039" cy="5942268"/>
          </a:xfrm>
          <a:prstGeom prst="rect">
            <a:avLst/>
          </a:prstGeom>
          <a:noFill/>
        </p:spPr>
        <p:txBody>
          <a:bodyPr wrap="square">
            <a:spAutoFit/>
          </a:bodyPr>
          <a:lstStyle/>
          <a:p>
            <a:pPr>
              <a:lnSpc>
                <a:spcPct val="150000"/>
              </a:lnSpc>
              <a:spcAft>
                <a:spcPts val="800"/>
              </a:spcAft>
            </a:pPr>
            <a:r>
              <a:rPr lang="en-IN" sz="2800" b="1" dirty="0">
                <a:effectLst/>
                <a:latin typeface="Cambria" panose="02040503050406030204" pitchFamily="18" charset="0"/>
                <a:ea typeface="Calibri" panose="020F0502020204030204" pitchFamily="34" charset="0"/>
                <a:cs typeface="Mangal" panose="02040503050203030202" pitchFamily="18" charset="0"/>
              </a:rPr>
              <a:t>Semi-arid climate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It can be defined as a climate where the average annual precipitation is greater than 500 mm and generally, crop production is possible with dry farming methods or with supplemental irrigation.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 tropical retreat and semi-arid climate I have many features in common the distinct character of this climate is lake of sufficient rainfall to sustain crop production.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They are centre on the latitudes from 20 to 25 degree north and South.</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27229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47</a:t>
            </a:fld>
            <a:endParaRPr lang="en-IN"/>
          </a:p>
        </p:txBody>
      </p:sp>
      <p:sp>
        <p:nvSpPr>
          <p:cNvPr id="3" name="TextBox 2">
            <a:extLst>
              <a:ext uri="{FF2B5EF4-FFF2-40B4-BE49-F238E27FC236}">
                <a16:creationId xmlns="" xmlns:a16="http://schemas.microsoft.com/office/drawing/2014/main" id="{4378F108-A41D-B6D4-D35B-22553C274CE0}"/>
              </a:ext>
            </a:extLst>
          </p:cNvPr>
          <p:cNvSpPr txBox="1"/>
          <p:nvPr/>
        </p:nvSpPr>
        <p:spPr>
          <a:xfrm>
            <a:off x="50042" y="1164466"/>
            <a:ext cx="12091916" cy="4721805"/>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Climate largely limits crop and animal production, ensures the human comfort, influences on health determine clothing and housing </a:t>
            </a:r>
            <a:r>
              <a:rPr lang="en-IN" sz="2800" i="1" dirty="0">
                <a:effectLst/>
                <a:latin typeface="Cambria" panose="02040503050406030204" pitchFamily="18" charset="0"/>
                <a:ea typeface="Calibri" panose="020F0502020204030204" pitchFamily="34" charset="0"/>
                <a:cs typeface="Mangal" panose="02040503050203030202" pitchFamily="18" charset="0"/>
              </a:rPr>
              <a:t>etc</a:t>
            </a:r>
            <a:r>
              <a:rPr lang="en-IN" sz="2800" dirty="0">
                <a:effectLst/>
                <a:latin typeface="Cambria" panose="02040503050406030204" pitchFamily="18" charset="0"/>
                <a:ea typeface="Calibri" panose="020F0502020204030204" pitchFamily="34" charset="0"/>
                <a:cs typeface="Mangal" panose="02040503050203030202"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Its influence on agriculture is enormous throughout the world and in a country like India where agriculture is the backbone of development, importance is manifold.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 success of failure of farming is closely related to the prevailing weather condition.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29988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48</a:t>
            </a:fld>
            <a:endParaRPr lang="en-IN"/>
          </a:p>
        </p:txBody>
      </p:sp>
      <p:sp>
        <p:nvSpPr>
          <p:cNvPr id="3" name="TextBox 2">
            <a:extLst>
              <a:ext uri="{FF2B5EF4-FFF2-40B4-BE49-F238E27FC236}">
                <a16:creationId xmlns="" xmlns:a16="http://schemas.microsoft.com/office/drawing/2014/main" id="{92A79CC1-4814-DBB8-8872-433595B736DE}"/>
              </a:ext>
            </a:extLst>
          </p:cNvPr>
          <p:cNvSpPr txBox="1"/>
          <p:nvPr/>
        </p:nvSpPr>
        <p:spPr>
          <a:xfrm>
            <a:off x="218364" y="554726"/>
            <a:ext cx="10686197" cy="5572616"/>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However, there are possibilities to optimise farm production by existing cropping pattern and agronomic practices to suit the climate of a locality.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Weather resumes significance in nearly every phase of Agricultural activity from the preparatory tillage to harvesting and storage.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Therefore, a sound knowledge of climate factors and an understanding of the complex processes of interaction between the climate and the biological processes of the plants are essential to a scientific approach on farming.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The principal climatic factors limiting crop production in the order of priority under dryland conditions are precipitation temperature, sunlight, wind length of growing season etc.</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81148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49</a:t>
            </a:fld>
            <a:endParaRPr lang="en-IN"/>
          </a:p>
        </p:txBody>
      </p:sp>
      <p:sp>
        <p:nvSpPr>
          <p:cNvPr id="3" name="TextBox 2">
            <a:extLst>
              <a:ext uri="{FF2B5EF4-FFF2-40B4-BE49-F238E27FC236}">
                <a16:creationId xmlns="" xmlns:a16="http://schemas.microsoft.com/office/drawing/2014/main" id="{DEE6A626-EAE2-B552-772E-1753343D5DC5}"/>
              </a:ext>
            </a:extLst>
          </p:cNvPr>
          <p:cNvSpPr txBox="1"/>
          <p:nvPr/>
        </p:nvSpPr>
        <p:spPr>
          <a:xfrm>
            <a:off x="300250" y="614150"/>
            <a:ext cx="11368585" cy="5942268"/>
          </a:xfrm>
          <a:prstGeom prst="rect">
            <a:avLst/>
          </a:prstGeom>
          <a:noFill/>
        </p:spPr>
        <p:txBody>
          <a:bodyPr wrap="square">
            <a:spAutoFit/>
          </a:bodyPr>
          <a:lstStyle/>
          <a:p>
            <a:pPr>
              <a:lnSpc>
                <a:spcPct val="150000"/>
              </a:lnSpc>
              <a:spcAft>
                <a:spcPts val="800"/>
              </a:spcAft>
            </a:pPr>
            <a:r>
              <a:rPr lang="en-IN" sz="2800" b="1" dirty="0">
                <a:effectLst/>
                <a:latin typeface="Cambria" panose="02040503050406030204" pitchFamily="18" charset="0"/>
                <a:ea typeface="Calibri" panose="020F0502020204030204" pitchFamily="34" charset="0"/>
                <a:cs typeface="Mangal" panose="02040503050203030202" pitchFamily="18" charset="0"/>
              </a:rPr>
              <a:t>1. Effect of precipitation in dryland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 common forms of precipitation are drizzle, rain, snow, sleet and hail.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In dry lands rainfall limitation is the greatest factor in influencing the crop growth and yield.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Rainfall plays a major role in determining the real potential of a crop and the region.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It also has an influence on deciding the sequence and timing of farming operation and farming system</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3340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a:t>
            </a:fld>
            <a:endParaRPr lang="en-IN"/>
          </a:p>
        </p:txBody>
      </p:sp>
      <p:pic>
        <p:nvPicPr>
          <p:cNvPr id="2" name="Picture 1">
            <a:extLst>
              <a:ext uri="{FF2B5EF4-FFF2-40B4-BE49-F238E27FC236}">
                <a16:creationId xmlns="" xmlns:a16="http://schemas.microsoft.com/office/drawing/2014/main" id="{A6B80253-F2A2-6564-80AF-63822862D7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955" y="447111"/>
            <a:ext cx="10826844" cy="5544256"/>
          </a:xfrm>
          <a:prstGeom prst="rect">
            <a:avLst/>
          </a:prstGeom>
          <a:noFill/>
          <a:ln>
            <a:noFill/>
          </a:ln>
        </p:spPr>
      </p:pic>
    </p:spTree>
    <p:extLst>
      <p:ext uri="{BB962C8B-B14F-4D97-AF65-F5344CB8AC3E}">
        <p14:creationId xmlns:p14="http://schemas.microsoft.com/office/powerpoint/2010/main" val="1422235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50</a:t>
            </a:fld>
            <a:endParaRPr lang="en-IN"/>
          </a:p>
        </p:txBody>
      </p:sp>
      <p:sp>
        <p:nvSpPr>
          <p:cNvPr id="3" name="TextBox 2">
            <a:extLst>
              <a:ext uri="{FF2B5EF4-FFF2-40B4-BE49-F238E27FC236}">
                <a16:creationId xmlns="" xmlns:a16="http://schemas.microsoft.com/office/drawing/2014/main" id="{A969EA12-C521-1C58-BFB3-DB331B319370}"/>
              </a:ext>
            </a:extLst>
          </p:cNvPr>
          <p:cNvSpPr txBox="1"/>
          <p:nvPr/>
        </p:nvSpPr>
        <p:spPr>
          <a:xfrm>
            <a:off x="696036" y="668742"/>
            <a:ext cx="9908274" cy="5121210"/>
          </a:xfrm>
          <a:prstGeom prst="rect">
            <a:avLst/>
          </a:prstGeom>
          <a:noFill/>
        </p:spPr>
        <p:txBody>
          <a:bodyPr wrap="square">
            <a:spAutoFit/>
          </a:bodyPr>
          <a:lstStyle/>
          <a:p>
            <a:pPr>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General advantages of precipitation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Recharge of groundwater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Decision on various agricultural operations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Decision on pattern of land utilisation</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Selection of crops, varieties, cropping and farming system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Storage in reservoirs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Decision on vegetation</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Development of irrigation sources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Hydro power generation.</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19325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51</a:t>
            </a:fld>
            <a:endParaRPr lang="en-IN"/>
          </a:p>
        </p:txBody>
      </p:sp>
      <p:sp>
        <p:nvSpPr>
          <p:cNvPr id="3" name="TextBox 2">
            <a:extLst>
              <a:ext uri="{FF2B5EF4-FFF2-40B4-BE49-F238E27FC236}">
                <a16:creationId xmlns="" xmlns:a16="http://schemas.microsoft.com/office/drawing/2014/main" id="{CF93201D-66A8-0B1F-ED98-584C39904911}"/>
              </a:ext>
            </a:extLst>
          </p:cNvPr>
          <p:cNvSpPr txBox="1"/>
          <p:nvPr/>
        </p:nvSpPr>
        <p:spPr>
          <a:xfrm>
            <a:off x="873456" y="750628"/>
            <a:ext cx="10222173" cy="4649991"/>
          </a:xfrm>
          <a:prstGeom prst="rect">
            <a:avLst/>
          </a:prstGeom>
          <a:noFill/>
        </p:spPr>
        <p:txBody>
          <a:bodyPr wrap="square">
            <a:spAutoFit/>
          </a:bodyPr>
          <a:lstStyle/>
          <a:p>
            <a:pPr algn="just">
              <a:lnSpc>
                <a:spcPct val="150000"/>
              </a:lnSpc>
              <a:spcAft>
                <a:spcPts val="800"/>
              </a:spcAft>
            </a:pPr>
            <a:r>
              <a:rPr lang="en-IN" sz="32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Forms of precipitation and their effect on crop growth. </a:t>
            </a:r>
            <a:endParaRPr lang="en-IN" sz="28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endParaRPr lang="en-IN" sz="3200" dirty="0">
              <a:effectLst/>
              <a:latin typeface="Cambria" panose="02040503050406030204" pitchFamily="18" charset="0"/>
              <a:ea typeface="Calibri" panose="020F0502020204030204" pitchFamily="34" charset="0"/>
              <a:cs typeface="Mangal" panose="02040503050203030202" pitchFamily="18" charset="0"/>
            </a:endParaRPr>
          </a:p>
          <a:p>
            <a:pPr algn="just">
              <a:lnSpc>
                <a:spcPct val="150000"/>
              </a:lnSpc>
              <a:spcAft>
                <a:spcPts val="800"/>
              </a:spcAft>
            </a:pPr>
            <a:r>
              <a:rPr lang="en-IN" sz="3200" dirty="0">
                <a:effectLst/>
                <a:latin typeface="Cambria" panose="02040503050406030204" pitchFamily="18" charset="0"/>
                <a:ea typeface="Calibri" panose="020F0502020204030204" pitchFamily="34" charset="0"/>
                <a:cs typeface="Mangal" panose="02040503050203030202" pitchFamily="18" charset="0"/>
              </a:rPr>
              <a:t>General forms of precipitation are rainfall, snow and hail. Their common characteristics in dry regions and its effects on crop growth are discussed as under.</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606704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52</a:t>
            </a:fld>
            <a:endParaRPr lang="en-IN"/>
          </a:p>
        </p:txBody>
      </p:sp>
      <p:graphicFrame>
        <p:nvGraphicFramePr>
          <p:cNvPr id="2" name="Table 1">
            <a:extLst>
              <a:ext uri="{FF2B5EF4-FFF2-40B4-BE49-F238E27FC236}">
                <a16:creationId xmlns="" xmlns:a16="http://schemas.microsoft.com/office/drawing/2014/main" id="{E477AF96-3CEB-7D37-6955-D5EC4160396F}"/>
              </a:ext>
            </a:extLst>
          </p:cNvPr>
          <p:cNvGraphicFramePr>
            <a:graphicFrameLocks noGrp="1"/>
          </p:cNvGraphicFramePr>
          <p:nvPr>
            <p:extLst>
              <p:ext uri="{D42A27DB-BD31-4B8C-83A1-F6EECF244321}">
                <p14:modId xmlns:p14="http://schemas.microsoft.com/office/powerpoint/2010/main" val="1668652597"/>
              </p:ext>
            </p:extLst>
          </p:nvPr>
        </p:nvGraphicFramePr>
        <p:xfrm>
          <a:off x="327547" y="491367"/>
          <a:ext cx="10603173" cy="5577840"/>
        </p:xfrm>
        <a:graphic>
          <a:graphicData uri="http://schemas.openxmlformats.org/drawingml/2006/table">
            <a:tbl>
              <a:tblPr firstRow="1" firstCol="1" bandRow="1">
                <a:tableStyleId>{5C22544A-7EE6-4342-B048-85BDC9FD1C3A}</a:tableStyleId>
              </a:tblPr>
              <a:tblGrid>
                <a:gridCol w="1460309">
                  <a:extLst>
                    <a:ext uri="{9D8B030D-6E8A-4147-A177-3AD203B41FA5}">
                      <a16:colId xmlns="" xmlns:a16="http://schemas.microsoft.com/office/drawing/2014/main" val="1708241950"/>
                    </a:ext>
                  </a:extLst>
                </a:gridCol>
                <a:gridCol w="1446663">
                  <a:extLst>
                    <a:ext uri="{9D8B030D-6E8A-4147-A177-3AD203B41FA5}">
                      <a16:colId xmlns="" xmlns:a16="http://schemas.microsoft.com/office/drawing/2014/main" val="511740308"/>
                    </a:ext>
                  </a:extLst>
                </a:gridCol>
                <a:gridCol w="3916908">
                  <a:extLst>
                    <a:ext uri="{9D8B030D-6E8A-4147-A177-3AD203B41FA5}">
                      <a16:colId xmlns="" xmlns:a16="http://schemas.microsoft.com/office/drawing/2014/main" val="700666394"/>
                    </a:ext>
                  </a:extLst>
                </a:gridCol>
                <a:gridCol w="2115403">
                  <a:extLst>
                    <a:ext uri="{9D8B030D-6E8A-4147-A177-3AD203B41FA5}">
                      <a16:colId xmlns="" xmlns:a16="http://schemas.microsoft.com/office/drawing/2014/main" val="3187556277"/>
                    </a:ext>
                  </a:extLst>
                </a:gridCol>
                <a:gridCol w="1663890">
                  <a:extLst>
                    <a:ext uri="{9D8B030D-6E8A-4147-A177-3AD203B41FA5}">
                      <a16:colId xmlns="" xmlns:a16="http://schemas.microsoft.com/office/drawing/2014/main" val="2349739669"/>
                    </a:ext>
                  </a:extLst>
                </a:gridCol>
              </a:tblGrid>
              <a:tr h="40158">
                <a:tc gridSpan="3">
                  <a:txBody>
                    <a:bodyPr/>
                    <a:lstStyle/>
                    <a:p>
                      <a:pPr algn="ctr">
                        <a:lnSpc>
                          <a:spcPct val="100000"/>
                        </a:lnSpc>
                        <a:spcAft>
                          <a:spcPts val="800"/>
                        </a:spcAft>
                      </a:pPr>
                      <a:r>
                        <a:rPr lang="en-IN" sz="2400">
                          <a:effectLst/>
                        </a:rPr>
                        <a:t>Characteristics</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hMerge="1">
                  <a:txBody>
                    <a:bodyPr/>
                    <a:lstStyle/>
                    <a:p>
                      <a:endParaRPr lang="en-IN"/>
                    </a:p>
                  </a:txBody>
                  <a:tcPr/>
                </a:tc>
                <a:tc hMerge="1">
                  <a:txBody>
                    <a:bodyPr/>
                    <a:lstStyle/>
                    <a:p>
                      <a:endParaRPr lang="en-IN"/>
                    </a:p>
                  </a:txBody>
                  <a:tcPr/>
                </a:tc>
                <a:tc gridSpan="2">
                  <a:txBody>
                    <a:bodyPr/>
                    <a:lstStyle/>
                    <a:p>
                      <a:pPr algn="ctr">
                        <a:lnSpc>
                          <a:spcPct val="100000"/>
                        </a:lnSpc>
                        <a:spcAft>
                          <a:spcPts val="800"/>
                        </a:spcAft>
                      </a:pPr>
                      <a:r>
                        <a:rPr lang="en-IN" sz="2400">
                          <a:effectLst/>
                        </a:rPr>
                        <a:t>Effects on crop growth</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hMerge="1">
                  <a:txBody>
                    <a:bodyPr/>
                    <a:lstStyle/>
                    <a:p>
                      <a:endParaRPr lang="en-IN"/>
                    </a:p>
                  </a:txBody>
                  <a:tcPr/>
                </a:tc>
                <a:extLst>
                  <a:ext uri="{0D108BD9-81ED-4DB2-BD59-A6C34878D82A}">
                    <a16:rowId xmlns="" xmlns:a16="http://schemas.microsoft.com/office/drawing/2014/main" val="762395994"/>
                  </a:ext>
                </a:extLst>
              </a:tr>
              <a:tr h="175186">
                <a:tc>
                  <a:txBody>
                    <a:bodyPr/>
                    <a:lstStyle/>
                    <a:p>
                      <a:pPr>
                        <a:lnSpc>
                          <a:spcPct val="100000"/>
                        </a:lnSpc>
                        <a:spcAft>
                          <a:spcPts val="800"/>
                        </a:spcAft>
                      </a:pPr>
                      <a:r>
                        <a:rPr lang="en-IN" sz="2000" b="1">
                          <a:solidFill>
                            <a:srgbClr val="FF0000"/>
                          </a:solidFill>
                          <a:effectLst/>
                        </a:rPr>
                        <a:t>General</a:t>
                      </a:r>
                      <a:endParaRPr lang="en-IN" sz="20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a:txBody>
                    <a:bodyPr/>
                    <a:lstStyle/>
                    <a:p>
                      <a:pPr>
                        <a:lnSpc>
                          <a:spcPct val="100000"/>
                        </a:lnSpc>
                        <a:spcAft>
                          <a:spcPts val="800"/>
                        </a:spcAft>
                      </a:pPr>
                      <a:r>
                        <a:rPr lang="en-IN" sz="2400" b="1">
                          <a:solidFill>
                            <a:srgbClr val="FF0000"/>
                          </a:solidFill>
                          <a:effectLst/>
                        </a:rPr>
                        <a:t>In dry region</a:t>
                      </a:r>
                      <a:endParaRPr lang="en-IN" sz="2400" b="1">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a:txBody>
                    <a:bodyPr/>
                    <a:lstStyle/>
                    <a:p>
                      <a:pPr>
                        <a:lnSpc>
                          <a:spcPct val="100000"/>
                        </a:lnSpc>
                        <a:spcAft>
                          <a:spcPts val="800"/>
                        </a:spcAft>
                      </a:pPr>
                      <a:r>
                        <a:rPr lang="en-IN" sz="2400" b="1">
                          <a:solidFill>
                            <a:srgbClr val="FF0000"/>
                          </a:solidFill>
                          <a:effectLst/>
                        </a:rPr>
                        <a:t>General effects</a:t>
                      </a:r>
                      <a:endParaRPr lang="en-IN" sz="2400" b="1">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a:txBody>
                    <a:bodyPr/>
                    <a:lstStyle/>
                    <a:p>
                      <a:pPr>
                        <a:lnSpc>
                          <a:spcPct val="100000"/>
                        </a:lnSpc>
                        <a:spcAft>
                          <a:spcPts val="800"/>
                        </a:spcAft>
                      </a:pPr>
                      <a:r>
                        <a:rPr lang="en-IN" sz="2400" b="1">
                          <a:solidFill>
                            <a:srgbClr val="FF0000"/>
                          </a:solidFill>
                          <a:effectLst/>
                        </a:rPr>
                        <a:t>If excess</a:t>
                      </a:r>
                      <a:endParaRPr lang="en-IN" sz="2400" b="1">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a:txBody>
                    <a:bodyPr/>
                    <a:lstStyle/>
                    <a:p>
                      <a:pPr>
                        <a:lnSpc>
                          <a:spcPct val="100000"/>
                        </a:lnSpc>
                        <a:spcAft>
                          <a:spcPts val="800"/>
                        </a:spcAft>
                      </a:pPr>
                      <a:r>
                        <a:rPr lang="en-IN" sz="2400" b="1" dirty="0">
                          <a:solidFill>
                            <a:srgbClr val="FF0000"/>
                          </a:solidFill>
                          <a:effectLst/>
                        </a:rPr>
                        <a:t>If deficient</a:t>
                      </a:r>
                      <a:endParaRPr lang="en-IN" sz="24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extLst>
                  <a:ext uri="{0D108BD9-81ED-4DB2-BD59-A6C34878D82A}">
                    <a16:rowId xmlns="" xmlns:a16="http://schemas.microsoft.com/office/drawing/2014/main" val="2129648170"/>
                  </a:ext>
                </a:extLst>
              </a:tr>
              <a:tr h="4135994">
                <a:tc>
                  <a:txBody>
                    <a:bodyPr/>
                    <a:lstStyle/>
                    <a:p>
                      <a:pPr>
                        <a:lnSpc>
                          <a:spcPct val="100000"/>
                        </a:lnSpc>
                        <a:spcAft>
                          <a:spcPts val="800"/>
                        </a:spcAft>
                      </a:pPr>
                      <a:r>
                        <a:rPr lang="en-IN" sz="1600" dirty="0">
                          <a:effectLst/>
                        </a:rPr>
                        <a:t>1.Seasonal distribution </a:t>
                      </a:r>
                    </a:p>
                    <a:p>
                      <a:pPr>
                        <a:lnSpc>
                          <a:spcPct val="100000"/>
                        </a:lnSpc>
                        <a:spcAft>
                          <a:spcPts val="800"/>
                        </a:spcAft>
                      </a:pPr>
                      <a:endParaRPr lang="en-IN" sz="1600" dirty="0">
                        <a:effectLst/>
                      </a:endParaRPr>
                    </a:p>
                    <a:p>
                      <a:pPr>
                        <a:lnSpc>
                          <a:spcPct val="100000"/>
                        </a:lnSpc>
                        <a:spcAft>
                          <a:spcPts val="800"/>
                        </a:spcAft>
                      </a:pPr>
                      <a:r>
                        <a:rPr lang="en-IN" sz="1600" dirty="0">
                          <a:effectLst/>
                        </a:rPr>
                        <a:t>2. Dependability</a:t>
                      </a:r>
                    </a:p>
                    <a:p>
                      <a:pPr>
                        <a:lnSpc>
                          <a:spcPct val="100000"/>
                        </a:lnSpc>
                        <a:spcAft>
                          <a:spcPts val="800"/>
                        </a:spcAft>
                      </a:pPr>
                      <a:endParaRPr lang="en-IN" sz="1600" dirty="0">
                        <a:effectLst/>
                      </a:endParaRPr>
                    </a:p>
                    <a:p>
                      <a:pPr>
                        <a:lnSpc>
                          <a:spcPct val="100000"/>
                        </a:lnSpc>
                        <a:spcAft>
                          <a:spcPts val="800"/>
                        </a:spcAft>
                      </a:pPr>
                      <a:r>
                        <a:rPr lang="en-IN" sz="1600" dirty="0">
                          <a:effectLst/>
                        </a:rPr>
                        <a:t> 3. Frequency</a:t>
                      </a:r>
                    </a:p>
                    <a:p>
                      <a:pPr>
                        <a:lnSpc>
                          <a:spcPct val="100000"/>
                        </a:lnSpc>
                        <a:spcAft>
                          <a:spcPts val="800"/>
                        </a:spcAft>
                      </a:pPr>
                      <a:r>
                        <a:rPr lang="en-IN" sz="1600" dirty="0">
                          <a:effectLst/>
                        </a:rPr>
                        <a:t> </a:t>
                      </a:r>
                    </a:p>
                    <a:p>
                      <a:pPr>
                        <a:lnSpc>
                          <a:spcPct val="100000"/>
                        </a:lnSpc>
                        <a:spcAft>
                          <a:spcPts val="800"/>
                        </a:spcAft>
                      </a:pPr>
                      <a:r>
                        <a:rPr lang="en-IN" sz="1600" dirty="0">
                          <a:effectLst/>
                        </a:rPr>
                        <a:t>4. Intensity</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a:txBody>
                    <a:bodyPr/>
                    <a:lstStyle/>
                    <a:p>
                      <a:pPr>
                        <a:lnSpc>
                          <a:spcPct val="100000"/>
                        </a:lnSpc>
                        <a:spcAft>
                          <a:spcPts val="800"/>
                        </a:spcAft>
                      </a:pPr>
                      <a:r>
                        <a:rPr lang="en-IN" sz="1800">
                          <a:effectLst/>
                        </a:rPr>
                        <a:t>1 Highly unreliable </a:t>
                      </a:r>
                    </a:p>
                    <a:p>
                      <a:pPr>
                        <a:lnSpc>
                          <a:spcPct val="100000"/>
                        </a:lnSpc>
                        <a:spcAft>
                          <a:spcPts val="800"/>
                        </a:spcAft>
                      </a:pPr>
                      <a:r>
                        <a:rPr lang="en-IN" sz="1800">
                          <a:effectLst/>
                        </a:rPr>
                        <a:t>2 Frequency less </a:t>
                      </a:r>
                    </a:p>
                    <a:p>
                      <a:pPr>
                        <a:lnSpc>
                          <a:spcPct val="100000"/>
                        </a:lnSpc>
                        <a:spcAft>
                          <a:spcPts val="800"/>
                        </a:spcAft>
                      </a:pPr>
                      <a:r>
                        <a:rPr lang="en-IN" sz="1800">
                          <a:effectLst/>
                        </a:rPr>
                        <a:t>3 Intensity more </a:t>
                      </a:r>
                    </a:p>
                    <a:p>
                      <a:pPr>
                        <a:lnSpc>
                          <a:spcPct val="100000"/>
                        </a:lnSpc>
                        <a:spcAft>
                          <a:spcPts val="800"/>
                        </a:spcAft>
                      </a:pPr>
                      <a:r>
                        <a:rPr lang="en-IN" sz="1800">
                          <a:effectLst/>
                        </a:rPr>
                        <a:t>4 Highly seasonal (maximum in winter) </a:t>
                      </a:r>
                    </a:p>
                    <a:p>
                      <a:pPr>
                        <a:lnSpc>
                          <a:spcPct val="100000"/>
                        </a:lnSpc>
                        <a:spcAft>
                          <a:spcPts val="800"/>
                        </a:spcAft>
                      </a:pPr>
                      <a:r>
                        <a:rPr lang="en-IN" sz="1800">
                          <a:effectLst/>
                        </a:rPr>
                        <a:t>5 Often insufficient</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a:txBody>
                    <a:bodyPr/>
                    <a:lstStyle/>
                    <a:p>
                      <a:pPr>
                        <a:lnSpc>
                          <a:spcPct val="100000"/>
                        </a:lnSpc>
                        <a:spcAft>
                          <a:spcPts val="800"/>
                        </a:spcAft>
                      </a:pPr>
                      <a:r>
                        <a:rPr lang="en-IN" sz="1800" dirty="0">
                          <a:effectLst/>
                        </a:rPr>
                        <a:t>1. High intensity and heavy rainfall a. Denudation and soil erosion</a:t>
                      </a:r>
                    </a:p>
                    <a:p>
                      <a:pPr>
                        <a:lnSpc>
                          <a:spcPct val="100000"/>
                        </a:lnSpc>
                        <a:spcAft>
                          <a:spcPts val="800"/>
                        </a:spcAft>
                      </a:pPr>
                      <a:r>
                        <a:rPr lang="en-IN" sz="1800" dirty="0">
                          <a:effectLst/>
                        </a:rPr>
                        <a:t>b. Run off and floods </a:t>
                      </a:r>
                    </a:p>
                    <a:p>
                      <a:pPr>
                        <a:lnSpc>
                          <a:spcPct val="100000"/>
                        </a:lnSpc>
                        <a:spcAft>
                          <a:spcPts val="800"/>
                        </a:spcAft>
                      </a:pPr>
                      <a:r>
                        <a:rPr lang="en-IN" sz="1800" dirty="0">
                          <a:effectLst/>
                        </a:rPr>
                        <a:t>c. Destruction of soil crumbs </a:t>
                      </a:r>
                    </a:p>
                    <a:p>
                      <a:pPr>
                        <a:lnSpc>
                          <a:spcPct val="100000"/>
                        </a:lnSpc>
                        <a:spcAft>
                          <a:spcPts val="800"/>
                        </a:spcAft>
                      </a:pPr>
                      <a:r>
                        <a:rPr lang="en-IN" sz="1800" dirty="0">
                          <a:effectLst/>
                        </a:rPr>
                        <a:t>d. Loss of soil fertility </a:t>
                      </a:r>
                    </a:p>
                    <a:p>
                      <a:pPr>
                        <a:lnSpc>
                          <a:spcPct val="100000"/>
                        </a:lnSpc>
                        <a:spcAft>
                          <a:spcPts val="800"/>
                        </a:spcAft>
                      </a:pPr>
                      <a:r>
                        <a:rPr lang="en-IN" sz="1800" dirty="0">
                          <a:effectLst/>
                        </a:rPr>
                        <a:t>e. Loss of soil fertility </a:t>
                      </a:r>
                    </a:p>
                    <a:p>
                      <a:pPr>
                        <a:lnSpc>
                          <a:spcPct val="100000"/>
                        </a:lnSpc>
                        <a:spcAft>
                          <a:spcPts val="800"/>
                        </a:spcAft>
                      </a:pPr>
                      <a:r>
                        <a:rPr lang="en-IN" sz="1800" dirty="0">
                          <a:effectLst/>
                        </a:rPr>
                        <a:t>f. Poor germination, pollination and flowering </a:t>
                      </a:r>
                    </a:p>
                    <a:p>
                      <a:pPr>
                        <a:lnSpc>
                          <a:spcPct val="100000"/>
                        </a:lnSpc>
                        <a:spcAft>
                          <a:spcPts val="800"/>
                        </a:spcAft>
                      </a:pPr>
                      <a:r>
                        <a:rPr lang="en-IN" sz="1800" dirty="0">
                          <a:effectLst/>
                        </a:rPr>
                        <a:t>2. Wet weather due to rainfall leading to pest spread </a:t>
                      </a:r>
                    </a:p>
                    <a:p>
                      <a:pPr>
                        <a:lnSpc>
                          <a:spcPct val="100000"/>
                        </a:lnSpc>
                        <a:spcAft>
                          <a:spcPts val="800"/>
                        </a:spcAft>
                      </a:pPr>
                      <a:r>
                        <a:rPr lang="en-IN" sz="1800" dirty="0">
                          <a:effectLst/>
                        </a:rPr>
                        <a:t>3. Failure or poor rainfall </a:t>
                      </a:r>
                    </a:p>
                    <a:p>
                      <a:pPr>
                        <a:lnSpc>
                          <a:spcPct val="100000"/>
                        </a:lnSpc>
                        <a:spcAft>
                          <a:spcPts val="800"/>
                        </a:spcAft>
                      </a:pPr>
                      <a:r>
                        <a:rPr lang="en-IN" sz="1800" dirty="0">
                          <a:effectLst/>
                        </a:rPr>
                        <a:t>a. Soil salinity/alkalinity </a:t>
                      </a:r>
                    </a:p>
                    <a:p>
                      <a:pPr>
                        <a:lnSpc>
                          <a:spcPct val="100000"/>
                        </a:lnSpc>
                        <a:spcAft>
                          <a:spcPts val="800"/>
                        </a:spcAft>
                      </a:pPr>
                      <a:r>
                        <a:rPr lang="en-IN" sz="1800" dirty="0">
                          <a:effectLst/>
                        </a:rPr>
                        <a:t>b. Crop loss/ damage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a:txBody>
                    <a:bodyPr/>
                    <a:lstStyle/>
                    <a:p>
                      <a:pPr>
                        <a:lnSpc>
                          <a:spcPct val="100000"/>
                        </a:lnSpc>
                        <a:spcAft>
                          <a:spcPts val="800"/>
                        </a:spcAft>
                      </a:pPr>
                      <a:r>
                        <a:rPr lang="en-IN" sz="1800">
                          <a:effectLst/>
                        </a:rPr>
                        <a:t>1. Run off </a:t>
                      </a:r>
                    </a:p>
                    <a:p>
                      <a:pPr>
                        <a:lnSpc>
                          <a:spcPct val="100000"/>
                        </a:lnSpc>
                        <a:spcAft>
                          <a:spcPts val="800"/>
                        </a:spcAft>
                      </a:pPr>
                      <a:r>
                        <a:rPr lang="en-IN" sz="1800">
                          <a:effectLst/>
                        </a:rPr>
                        <a:t>2. Leaching of plant nutrients </a:t>
                      </a:r>
                    </a:p>
                    <a:p>
                      <a:pPr>
                        <a:lnSpc>
                          <a:spcPct val="100000"/>
                        </a:lnSpc>
                        <a:spcAft>
                          <a:spcPts val="800"/>
                        </a:spcAft>
                      </a:pPr>
                      <a:r>
                        <a:rPr lang="en-IN" sz="1800">
                          <a:effectLst/>
                        </a:rPr>
                        <a:t>3. Reduction in germination </a:t>
                      </a:r>
                    </a:p>
                    <a:p>
                      <a:pPr>
                        <a:lnSpc>
                          <a:spcPct val="100000"/>
                        </a:lnSpc>
                        <a:spcAft>
                          <a:spcPts val="800"/>
                        </a:spcAft>
                      </a:pPr>
                      <a:r>
                        <a:rPr lang="en-IN" sz="1800">
                          <a:effectLst/>
                        </a:rPr>
                        <a:t>4. Crop lodging </a:t>
                      </a:r>
                    </a:p>
                    <a:p>
                      <a:pPr>
                        <a:lnSpc>
                          <a:spcPct val="100000"/>
                        </a:lnSpc>
                        <a:spcAft>
                          <a:spcPts val="800"/>
                        </a:spcAft>
                      </a:pPr>
                      <a:r>
                        <a:rPr lang="en-IN" sz="1800">
                          <a:effectLst/>
                        </a:rPr>
                        <a:t>5. Impair in pollination </a:t>
                      </a:r>
                    </a:p>
                    <a:p>
                      <a:pPr>
                        <a:lnSpc>
                          <a:spcPct val="100000"/>
                        </a:lnSpc>
                        <a:spcAft>
                          <a:spcPts val="800"/>
                        </a:spcAft>
                      </a:pPr>
                      <a:r>
                        <a:rPr lang="en-IN" sz="1800">
                          <a:effectLst/>
                        </a:rPr>
                        <a:t>6. Crops affected by anaerobic conditions</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tc>
                  <a:txBody>
                    <a:bodyPr/>
                    <a:lstStyle/>
                    <a:p>
                      <a:pPr>
                        <a:lnSpc>
                          <a:spcPct val="100000"/>
                        </a:lnSpc>
                        <a:spcAft>
                          <a:spcPts val="800"/>
                        </a:spcAft>
                      </a:pPr>
                      <a:r>
                        <a:rPr lang="en-IN" sz="1800" dirty="0">
                          <a:effectLst/>
                        </a:rPr>
                        <a:t>1. Drought </a:t>
                      </a:r>
                    </a:p>
                    <a:p>
                      <a:pPr>
                        <a:lnSpc>
                          <a:spcPct val="100000"/>
                        </a:lnSpc>
                        <a:spcAft>
                          <a:spcPts val="800"/>
                        </a:spcAft>
                      </a:pPr>
                      <a:r>
                        <a:rPr lang="en-IN" sz="1800" dirty="0">
                          <a:effectLst/>
                        </a:rPr>
                        <a:t>2. Yield loss </a:t>
                      </a:r>
                    </a:p>
                    <a:p>
                      <a:pPr>
                        <a:lnSpc>
                          <a:spcPct val="100000"/>
                        </a:lnSpc>
                        <a:spcAft>
                          <a:spcPts val="800"/>
                        </a:spcAft>
                      </a:pPr>
                      <a:r>
                        <a:rPr lang="en-IN" sz="1800" dirty="0">
                          <a:effectLst/>
                        </a:rPr>
                        <a:t>3. Problem soils </a:t>
                      </a:r>
                    </a:p>
                    <a:p>
                      <a:pPr>
                        <a:lnSpc>
                          <a:spcPct val="100000"/>
                        </a:lnSpc>
                        <a:spcAft>
                          <a:spcPts val="800"/>
                        </a:spcAft>
                      </a:pPr>
                      <a:r>
                        <a:rPr lang="en-IN" sz="1800" dirty="0">
                          <a:effectLst/>
                        </a:rPr>
                        <a:t>4. Famine </a:t>
                      </a:r>
                    </a:p>
                    <a:p>
                      <a:pPr>
                        <a:lnSpc>
                          <a:spcPct val="100000"/>
                        </a:lnSpc>
                        <a:spcAft>
                          <a:spcPts val="800"/>
                        </a:spcAft>
                      </a:pPr>
                      <a:r>
                        <a:rPr lang="en-IN" sz="1800" dirty="0">
                          <a:effectLst/>
                        </a:rPr>
                        <a:t>5. Crop damage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13503" marR="13503" marT="0" marB="0"/>
                </a:tc>
                <a:extLst>
                  <a:ext uri="{0D108BD9-81ED-4DB2-BD59-A6C34878D82A}">
                    <a16:rowId xmlns="" xmlns:a16="http://schemas.microsoft.com/office/drawing/2014/main" val="3674670203"/>
                  </a:ext>
                </a:extLst>
              </a:tr>
            </a:tbl>
          </a:graphicData>
        </a:graphic>
      </p:graphicFrame>
      <p:sp>
        <p:nvSpPr>
          <p:cNvPr id="4" name="TextBox 3">
            <a:extLst>
              <a:ext uri="{FF2B5EF4-FFF2-40B4-BE49-F238E27FC236}">
                <a16:creationId xmlns="" xmlns:a16="http://schemas.microsoft.com/office/drawing/2014/main" id="{51943E89-081A-81E9-389A-6EED60A10599}"/>
              </a:ext>
            </a:extLst>
          </p:cNvPr>
          <p:cNvSpPr txBox="1"/>
          <p:nvPr/>
        </p:nvSpPr>
        <p:spPr>
          <a:xfrm>
            <a:off x="2510052" y="-27248"/>
            <a:ext cx="7193506" cy="504305"/>
          </a:xfrm>
          <a:prstGeom prst="rect">
            <a:avLst/>
          </a:prstGeom>
          <a:noFill/>
        </p:spPr>
        <p:txBody>
          <a:bodyPr wrap="square">
            <a:spAutoFit/>
          </a:bodyPr>
          <a:lstStyle/>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Rainfall and its characteristics in dry lands</a:t>
            </a: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466004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53</a:t>
            </a:fld>
            <a:endParaRPr lang="en-IN"/>
          </a:p>
        </p:txBody>
      </p:sp>
      <p:graphicFrame>
        <p:nvGraphicFramePr>
          <p:cNvPr id="2" name="Table 1">
            <a:extLst>
              <a:ext uri="{FF2B5EF4-FFF2-40B4-BE49-F238E27FC236}">
                <a16:creationId xmlns="" xmlns:a16="http://schemas.microsoft.com/office/drawing/2014/main" id="{1989E0A1-F0FE-AF6E-1AA1-B37D7C2DB395}"/>
              </a:ext>
            </a:extLst>
          </p:cNvPr>
          <p:cNvGraphicFramePr>
            <a:graphicFrameLocks noGrp="1"/>
          </p:cNvGraphicFramePr>
          <p:nvPr>
            <p:extLst>
              <p:ext uri="{D42A27DB-BD31-4B8C-83A1-F6EECF244321}">
                <p14:modId xmlns:p14="http://schemas.microsoft.com/office/powerpoint/2010/main" val="3256441662"/>
              </p:ext>
            </p:extLst>
          </p:nvPr>
        </p:nvGraphicFramePr>
        <p:xfrm>
          <a:off x="322428" y="791570"/>
          <a:ext cx="10475796" cy="4467255"/>
        </p:xfrm>
        <a:graphic>
          <a:graphicData uri="http://schemas.openxmlformats.org/drawingml/2006/table">
            <a:tbl>
              <a:tblPr firstRow="1" firstCol="1" bandRow="1">
                <a:tableStyleId>{5C22544A-7EE6-4342-B048-85BDC9FD1C3A}</a:tableStyleId>
              </a:tblPr>
              <a:tblGrid>
                <a:gridCol w="2618949">
                  <a:extLst>
                    <a:ext uri="{9D8B030D-6E8A-4147-A177-3AD203B41FA5}">
                      <a16:colId xmlns="" xmlns:a16="http://schemas.microsoft.com/office/drawing/2014/main" val="3170823807"/>
                    </a:ext>
                  </a:extLst>
                </a:gridCol>
                <a:gridCol w="2618949">
                  <a:extLst>
                    <a:ext uri="{9D8B030D-6E8A-4147-A177-3AD203B41FA5}">
                      <a16:colId xmlns="" xmlns:a16="http://schemas.microsoft.com/office/drawing/2014/main" val="1568259551"/>
                    </a:ext>
                  </a:extLst>
                </a:gridCol>
                <a:gridCol w="2618949">
                  <a:extLst>
                    <a:ext uri="{9D8B030D-6E8A-4147-A177-3AD203B41FA5}">
                      <a16:colId xmlns="" xmlns:a16="http://schemas.microsoft.com/office/drawing/2014/main" val="173931375"/>
                    </a:ext>
                  </a:extLst>
                </a:gridCol>
                <a:gridCol w="2618949">
                  <a:extLst>
                    <a:ext uri="{9D8B030D-6E8A-4147-A177-3AD203B41FA5}">
                      <a16:colId xmlns="" xmlns:a16="http://schemas.microsoft.com/office/drawing/2014/main" val="441042944"/>
                    </a:ext>
                  </a:extLst>
                </a:gridCol>
              </a:tblGrid>
              <a:tr h="500101">
                <a:tc gridSpan="2">
                  <a:txBody>
                    <a:bodyPr/>
                    <a:lstStyle/>
                    <a:p>
                      <a:pPr algn="ctr">
                        <a:lnSpc>
                          <a:spcPct val="150000"/>
                        </a:lnSpc>
                        <a:spcAft>
                          <a:spcPts val="800"/>
                        </a:spcAft>
                      </a:pPr>
                      <a:r>
                        <a:rPr lang="en-IN" sz="2400">
                          <a:effectLst/>
                        </a:rPr>
                        <a:t>Characteristics</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rowSpan="2">
                  <a:txBody>
                    <a:bodyPr/>
                    <a:lstStyle/>
                    <a:p>
                      <a:pPr>
                        <a:lnSpc>
                          <a:spcPct val="150000"/>
                        </a:lnSpc>
                        <a:spcAft>
                          <a:spcPts val="800"/>
                        </a:spcAft>
                      </a:pPr>
                      <a:r>
                        <a:rPr lang="en-IN" sz="2400">
                          <a:effectLst/>
                        </a:rPr>
                        <a:t>General effects</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rowSpan="2">
                  <a:txBody>
                    <a:bodyPr/>
                    <a:lstStyle/>
                    <a:p>
                      <a:pPr>
                        <a:lnSpc>
                          <a:spcPct val="150000"/>
                        </a:lnSpc>
                        <a:spcAft>
                          <a:spcPts val="800"/>
                        </a:spcAft>
                      </a:pPr>
                      <a:r>
                        <a:rPr lang="en-IN" sz="2400">
                          <a:effectLst/>
                        </a:rPr>
                        <a:t>Effects in crop growth</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2732025429"/>
                  </a:ext>
                </a:extLst>
              </a:tr>
              <a:tr h="500101">
                <a:tc>
                  <a:txBody>
                    <a:bodyPr/>
                    <a:lstStyle/>
                    <a:p>
                      <a:pPr algn="ctr">
                        <a:lnSpc>
                          <a:spcPct val="150000"/>
                        </a:lnSpc>
                        <a:spcAft>
                          <a:spcPts val="800"/>
                        </a:spcAft>
                      </a:pPr>
                      <a:r>
                        <a:rPr lang="en-IN" sz="2400">
                          <a:effectLst/>
                        </a:rPr>
                        <a:t>General</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2400">
                          <a:effectLst/>
                        </a:rPr>
                        <a:t>In dry regions</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483757868"/>
                  </a:ext>
                </a:extLst>
              </a:tr>
              <a:tr h="3426680">
                <a:tc>
                  <a:txBody>
                    <a:bodyPr/>
                    <a:lstStyle/>
                    <a:p>
                      <a:pPr>
                        <a:lnSpc>
                          <a:spcPct val="150000"/>
                        </a:lnSpc>
                        <a:spcAft>
                          <a:spcPts val="800"/>
                        </a:spcAft>
                      </a:pPr>
                      <a:r>
                        <a:rPr lang="en-IN" sz="2000">
                          <a:effectLst/>
                        </a:rPr>
                        <a:t>1.Rare occurrence in tropics </a:t>
                      </a:r>
                      <a:endParaRPr lang="en-IN" sz="1800">
                        <a:effectLst/>
                      </a:endParaRPr>
                    </a:p>
                    <a:p>
                      <a:pPr>
                        <a:lnSpc>
                          <a:spcPct val="150000"/>
                        </a:lnSpc>
                        <a:spcAft>
                          <a:spcPts val="800"/>
                        </a:spcAft>
                      </a:pPr>
                      <a:r>
                        <a:rPr lang="en-IN" sz="2000">
                          <a:effectLst/>
                        </a:rPr>
                        <a:t>2.Rare occurrence in high latitudes 3.Common in warm season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50000"/>
                        </a:lnSpc>
                        <a:spcAft>
                          <a:spcPts val="800"/>
                        </a:spcAft>
                      </a:pPr>
                      <a:r>
                        <a:rPr lang="en-IN" sz="2000">
                          <a:effectLst/>
                        </a:rPr>
                        <a:t>1.Common in submontane areas in India </a:t>
                      </a:r>
                      <a:endParaRPr lang="en-IN" sz="1800">
                        <a:effectLst/>
                      </a:endParaRPr>
                    </a:p>
                    <a:p>
                      <a:pPr>
                        <a:lnSpc>
                          <a:spcPct val="150000"/>
                        </a:lnSpc>
                        <a:spcAft>
                          <a:spcPts val="800"/>
                        </a:spcAft>
                      </a:pPr>
                      <a:r>
                        <a:rPr lang="en-IN" sz="2000">
                          <a:effectLst/>
                        </a:rPr>
                        <a:t>2.Rare occurrence in southwest monsoon season</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50000"/>
                        </a:lnSpc>
                        <a:spcAft>
                          <a:spcPts val="800"/>
                        </a:spcAft>
                      </a:pPr>
                      <a:r>
                        <a:rPr lang="en-IN" sz="2000">
                          <a:effectLst/>
                        </a:rPr>
                        <a:t>1.Floods under high temperature/storms 2.Road or path closure 3.Mechanical damage to trees </a:t>
                      </a:r>
                      <a:endParaRPr lang="en-IN" sz="1800">
                        <a:effectLst/>
                      </a:endParaRPr>
                    </a:p>
                    <a:p>
                      <a:pPr>
                        <a:lnSpc>
                          <a:spcPct val="150000"/>
                        </a:lnSpc>
                        <a:spcAft>
                          <a:spcPts val="800"/>
                        </a:spcAft>
                      </a:pPr>
                      <a:r>
                        <a:rPr lang="en-IN" sz="2000">
                          <a:effectLst/>
                        </a:rPr>
                        <a:t>4.Hazards to air crafts</a:t>
                      </a:r>
                      <a:endParaRPr lang="en-IN"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50000"/>
                        </a:lnSpc>
                        <a:spcAft>
                          <a:spcPts val="800"/>
                        </a:spcAft>
                      </a:pPr>
                      <a:r>
                        <a:rPr lang="en-IN" sz="2000" dirty="0">
                          <a:effectLst/>
                        </a:rPr>
                        <a:t>1. Mechanical damage to plants </a:t>
                      </a:r>
                      <a:endParaRPr lang="en-IN" sz="1800" dirty="0">
                        <a:effectLst/>
                      </a:endParaRPr>
                    </a:p>
                    <a:p>
                      <a:pPr>
                        <a:lnSpc>
                          <a:spcPct val="150000"/>
                        </a:lnSpc>
                        <a:spcAft>
                          <a:spcPts val="800"/>
                        </a:spcAft>
                      </a:pPr>
                      <a:r>
                        <a:rPr lang="en-IN" sz="2000" dirty="0">
                          <a:effectLst/>
                        </a:rPr>
                        <a:t>2. Shredding of leaves 3. Shattering of flower and seed heads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 xmlns:a16="http://schemas.microsoft.com/office/drawing/2014/main" val="25531603"/>
                  </a:ext>
                </a:extLst>
              </a:tr>
            </a:tbl>
          </a:graphicData>
        </a:graphic>
      </p:graphicFrame>
      <p:sp>
        <p:nvSpPr>
          <p:cNvPr id="4" name="TextBox 3">
            <a:extLst>
              <a:ext uri="{FF2B5EF4-FFF2-40B4-BE49-F238E27FC236}">
                <a16:creationId xmlns="" xmlns:a16="http://schemas.microsoft.com/office/drawing/2014/main" id="{BCBA5BAE-C1C5-D8D6-E633-08876A3727D9}"/>
              </a:ext>
            </a:extLst>
          </p:cNvPr>
          <p:cNvSpPr txBox="1"/>
          <p:nvPr/>
        </p:nvSpPr>
        <p:spPr>
          <a:xfrm>
            <a:off x="2510052" y="41892"/>
            <a:ext cx="6100548" cy="504305"/>
          </a:xfrm>
          <a:prstGeom prst="rect">
            <a:avLst/>
          </a:prstGeom>
          <a:noFill/>
        </p:spPr>
        <p:txBody>
          <a:bodyPr wrap="square">
            <a:spAutoFit/>
          </a:bodyPr>
          <a:lstStyle/>
          <a:p>
            <a:pPr algn="ctr">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Hail and its characteristics in dry lands</a:t>
            </a: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56253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54</a:t>
            </a:fld>
            <a:endParaRPr lang="en-IN"/>
          </a:p>
        </p:txBody>
      </p:sp>
      <p:sp>
        <p:nvSpPr>
          <p:cNvPr id="3" name="TextBox 2">
            <a:extLst>
              <a:ext uri="{FF2B5EF4-FFF2-40B4-BE49-F238E27FC236}">
                <a16:creationId xmlns="" xmlns:a16="http://schemas.microsoft.com/office/drawing/2014/main" id="{163B97B1-AB52-F615-7D60-02C4424ED934}"/>
              </a:ext>
            </a:extLst>
          </p:cNvPr>
          <p:cNvSpPr txBox="1"/>
          <p:nvPr/>
        </p:nvSpPr>
        <p:spPr>
          <a:xfrm>
            <a:off x="395785" y="777922"/>
            <a:ext cx="10276764" cy="4464299"/>
          </a:xfrm>
          <a:prstGeom prst="rect">
            <a:avLst/>
          </a:prstGeom>
          <a:noFill/>
        </p:spPr>
        <p:txBody>
          <a:bodyPr wrap="square">
            <a:spAutoFit/>
          </a:bodyPr>
          <a:lstStyle/>
          <a:p>
            <a:pPr>
              <a:lnSpc>
                <a:spcPct val="107000"/>
              </a:lnSpc>
              <a:spcAft>
                <a:spcPts val="800"/>
              </a:spcAft>
            </a:pPr>
            <a:r>
              <a:rPr lang="en-IN" sz="2800" b="1" dirty="0">
                <a:effectLst/>
                <a:latin typeface="Cambria" panose="02040503050406030204" pitchFamily="18" charset="0"/>
                <a:ea typeface="Calibri" panose="020F0502020204030204" pitchFamily="34" charset="0"/>
                <a:cs typeface="Mangal" panose="02040503050203030202" pitchFamily="18" charset="0"/>
              </a:rPr>
              <a:t>2. Effect of solar radiation in dry lands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Sun is a primary source of heat and light on the earth and radiant energy striking the earth is called as insolation.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 insolation consists of the sunlight and temperature, which act as the important factors of weather and climate.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Distribution of insolation is closely related to latitude and it is greater at equator and decrease towards poles regularly.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26712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55</a:t>
            </a:fld>
            <a:endParaRPr lang="en-IN"/>
          </a:p>
        </p:txBody>
      </p:sp>
      <p:sp>
        <p:nvSpPr>
          <p:cNvPr id="3" name="TextBox 2">
            <a:extLst>
              <a:ext uri="{FF2B5EF4-FFF2-40B4-BE49-F238E27FC236}">
                <a16:creationId xmlns="" xmlns:a16="http://schemas.microsoft.com/office/drawing/2014/main" id="{E7FDB764-49AD-D31C-64BE-52BB92A904CF}"/>
              </a:ext>
            </a:extLst>
          </p:cNvPr>
          <p:cNvSpPr txBox="1"/>
          <p:nvPr/>
        </p:nvSpPr>
        <p:spPr>
          <a:xfrm>
            <a:off x="982638" y="573205"/>
            <a:ext cx="9880979" cy="3162019"/>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Influence of solar radiation decides the rate at which plants develop at various stages of growth. </a:t>
            </a:r>
          </a:p>
          <a:p>
            <a:pPr marL="342900" lvl="0" indent="-342900" algn="just">
              <a:lnSpc>
                <a:spcPct val="150000"/>
              </a:lnSpc>
              <a:buFont typeface="Symbol" panose="05050102010706020507" pitchFamily="18" charset="2"/>
              <a:buChar char=""/>
            </a:pP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Every crop has limitations in their temperature and sun light requirements.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697731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56</a:t>
            </a:fld>
            <a:endParaRPr lang="en-IN"/>
          </a:p>
        </p:txBody>
      </p:sp>
      <p:pic>
        <p:nvPicPr>
          <p:cNvPr id="2" name="Picture 1">
            <a:extLst>
              <a:ext uri="{FF2B5EF4-FFF2-40B4-BE49-F238E27FC236}">
                <a16:creationId xmlns="" xmlns:a16="http://schemas.microsoft.com/office/drawing/2014/main" id="{14D975A4-15B1-8521-69C3-1538C61B4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899" y="408069"/>
            <a:ext cx="10563367" cy="5518964"/>
          </a:xfrm>
          <a:prstGeom prst="rect">
            <a:avLst/>
          </a:prstGeom>
          <a:noFill/>
          <a:ln>
            <a:noFill/>
          </a:ln>
        </p:spPr>
      </p:pic>
    </p:spTree>
    <p:extLst>
      <p:ext uri="{BB962C8B-B14F-4D97-AF65-F5344CB8AC3E}">
        <p14:creationId xmlns:p14="http://schemas.microsoft.com/office/powerpoint/2010/main" val="718144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57</a:t>
            </a:fld>
            <a:endParaRPr lang="en-IN"/>
          </a:p>
        </p:txBody>
      </p:sp>
      <p:pic>
        <p:nvPicPr>
          <p:cNvPr id="2" name="Picture 1">
            <a:extLst>
              <a:ext uri="{FF2B5EF4-FFF2-40B4-BE49-F238E27FC236}">
                <a16:creationId xmlns="" xmlns:a16="http://schemas.microsoft.com/office/drawing/2014/main" id="{86B98002-E4CB-2517-B8D6-BF730B5943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9116" y="723331"/>
            <a:ext cx="9055289" cy="5633019"/>
          </a:xfrm>
          <a:prstGeom prst="rect">
            <a:avLst/>
          </a:prstGeom>
          <a:noFill/>
          <a:ln>
            <a:noFill/>
          </a:ln>
        </p:spPr>
      </p:pic>
      <p:pic>
        <p:nvPicPr>
          <p:cNvPr id="3" name="Picture 2">
            <a:extLst>
              <a:ext uri="{FF2B5EF4-FFF2-40B4-BE49-F238E27FC236}">
                <a16:creationId xmlns="" xmlns:a16="http://schemas.microsoft.com/office/drawing/2014/main" id="{19CCB24C-B206-7FA5-6A64-229294B35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462" y="136525"/>
            <a:ext cx="9184943" cy="342171"/>
          </a:xfrm>
          <a:prstGeom prst="rect">
            <a:avLst/>
          </a:prstGeom>
          <a:noFill/>
          <a:ln>
            <a:noFill/>
          </a:ln>
        </p:spPr>
      </p:pic>
    </p:spTree>
    <p:extLst>
      <p:ext uri="{BB962C8B-B14F-4D97-AF65-F5344CB8AC3E}">
        <p14:creationId xmlns:p14="http://schemas.microsoft.com/office/powerpoint/2010/main" val="3991538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58</a:t>
            </a:fld>
            <a:endParaRPr lang="en-IN"/>
          </a:p>
        </p:txBody>
      </p:sp>
      <p:pic>
        <p:nvPicPr>
          <p:cNvPr id="2" name="Picture 1">
            <a:extLst>
              <a:ext uri="{FF2B5EF4-FFF2-40B4-BE49-F238E27FC236}">
                <a16:creationId xmlns="" xmlns:a16="http://schemas.microsoft.com/office/drawing/2014/main" id="{612B064E-D42F-85E9-159A-EDDC5E8C0F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854" y="272956"/>
            <a:ext cx="9990161" cy="6083394"/>
          </a:xfrm>
          <a:prstGeom prst="rect">
            <a:avLst/>
          </a:prstGeom>
          <a:noFill/>
          <a:ln>
            <a:noFill/>
          </a:ln>
        </p:spPr>
      </p:pic>
    </p:spTree>
    <p:extLst>
      <p:ext uri="{BB962C8B-B14F-4D97-AF65-F5344CB8AC3E}">
        <p14:creationId xmlns:p14="http://schemas.microsoft.com/office/powerpoint/2010/main" val="4280120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59</a:t>
            </a:fld>
            <a:endParaRPr lang="en-IN"/>
          </a:p>
        </p:txBody>
      </p:sp>
      <p:sp>
        <p:nvSpPr>
          <p:cNvPr id="3" name="TextBox 2">
            <a:extLst>
              <a:ext uri="{FF2B5EF4-FFF2-40B4-BE49-F238E27FC236}">
                <a16:creationId xmlns="" xmlns:a16="http://schemas.microsoft.com/office/drawing/2014/main" id="{2694B3F5-1271-9A75-1129-41224F27A89D}"/>
              </a:ext>
            </a:extLst>
          </p:cNvPr>
          <p:cNvSpPr txBox="1"/>
          <p:nvPr/>
        </p:nvSpPr>
        <p:spPr>
          <a:xfrm>
            <a:off x="641446" y="327546"/>
            <a:ext cx="9840034" cy="5572616"/>
          </a:xfrm>
          <a:prstGeom prst="rect">
            <a:avLst/>
          </a:prstGeom>
          <a:noFill/>
        </p:spPr>
        <p:txBody>
          <a:bodyPr wrap="square">
            <a:spAutoFit/>
          </a:bodyPr>
          <a:lstStyle/>
          <a:p>
            <a:pPr marL="342900" lvl="0" indent="-342900">
              <a:lnSpc>
                <a:spcPct val="150000"/>
              </a:lnSpc>
              <a:buFont typeface="+mj-lt"/>
              <a:buAutoNum type="arabicPeriod"/>
            </a:pPr>
            <a:r>
              <a:rPr lang="en-IN" sz="2400" b="1" dirty="0">
                <a:effectLst/>
                <a:latin typeface="Cambria" panose="02040503050406030204" pitchFamily="18" charset="0"/>
                <a:ea typeface="Calibri" panose="020F0502020204030204" pitchFamily="34" charset="0"/>
                <a:cs typeface="Mangal" panose="02040503050203030202" pitchFamily="18" charset="0"/>
              </a:rPr>
              <a:t>Effect of wind in dry lands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General effects of wind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Favours cross pollination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Affects pollination by insects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Causes mechanical damage to plants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Leading to shattering of flowers and seeds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Stripping of fruits and nuts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Dispersal of weed seed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Wind erosion and removal of soil fertility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Increase </a:t>
            </a:r>
            <a:r>
              <a:rPr lang="en-IN" sz="2400" dirty="0" err="1">
                <a:effectLst/>
                <a:latin typeface="Cambria" panose="02040503050406030204" pitchFamily="18" charset="0"/>
                <a:ea typeface="Calibri" panose="020F0502020204030204" pitchFamily="34" charset="0"/>
                <a:cs typeface="Mangal" panose="02040503050203030202" pitchFamily="18" charset="0"/>
              </a:rPr>
              <a:t>evapo</a:t>
            </a:r>
            <a:r>
              <a:rPr lang="en-IN" sz="2400" dirty="0">
                <a:effectLst/>
                <a:latin typeface="Cambria" panose="02040503050406030204" pitchFamily="18" charset="0"/>
                <a:ea typeface="Calibri" panose="020F0502020204030204" pitchFamily="34" charset="0"/>
                <a:cs typeface="Mangal" panose="02040503050203030202" pitchFamily="18" charset="0"/>
              </a:rPr>
              <a:t>-transpiration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59584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a:t>
            </a:fld>
            <a:endParaRPr lang="en-IN"/>
          </a:p>
        </p:txBody>
      </p:sp>
      <p:sp>
        <p:nvSpPr>
          <p:cNvPr id="3" name="TextBox 2">
            <a:extLst>
              <a:ext uri="{FF2B5EF4-FFF2-40B4-BE49-F238E27FC236}">
                <a16:creationId xmlns="" xmlns:a16="http://schemas.microsoft.com/office/drawing/2014/main" id="{2FA47068-0DD7-A221-49AF-3E00AAE7FD3D}"/>
              </a:ext>
            </a:extLst>
          </p:cNvPr>
          <p:cNvSpPr txBox="1"/>
          <p:nvPr/>
        </p:nvSpPr>
        <p:spPr>
          <a:xfrm>
            <a:off x="316173" y="409481"/>
            <a:ext cx="11559654" cy="5258876"/>
          </a:xfrm>
          <a:prstGeom prst="rect">
            <a:avLst/>
          </a:prstGeom>
          <a:noFill/>
        </p:spPr>
        <p:txBody>
          <a:bodyPr wrap="square">
            <a:spAutoFit/>
          </a:bodyPr>
          <a:lstStyle/>
          <a:p>
            <a:pPr marL="457200" algn="just">
              <a:lnSpc>
                <a:spcPct val="200000"/>
              </a:lnSpc>
            </a:pPr>
            <a:r>
              <a:rPr lang="en-IN" sz="24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Dry land soils and their characteristics: </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In India, dry land occurs in almost all the regions of the country and the major soil types in these dry regions are red soils (</a:t>
            </a:r>
            <a:r>
              <a:rPr lang="en-IN" sz="2400" dirty="0" err="1">
                <a:effectLst/>
                <a:latin typeface="Cambria" panose="02040503050406030204" pitchFamily="18" charset="0"/>
                <a:ea typeface="Calibri" panose="020F0502020204030204" pitchFamily="34" charset="0"/>
                <a:cs typeface="Times New Roman" panose="02020603050405020304" pitchFamily="18" charset="0"/>
              </a:rPr>
              <a:t>Alfisols</a:t>
            </a:r>
            <a:r>
              <a:rPr lang="en-IN" sz="2400" dirty="0">
                <a:effectLst/>
                <a:latin typeface="Cambria" panose="02040503050406030204" pitchFamily="18" charset="0"/>
                <a:ea typeface="Calibri" panose="020F0502020204030204" pitchFamily="34" charset="0"/>
                <a:cs typeface="Times New Roman" panose="02020603050405020304" pitchFamily="18" charset="0"/>
              </a:rPr>
              <a:t>), black soils (</a:t>
            </a:r>
            <a:r>
              <a:rPr lang="en-IN" sz="2400" dirty="0" err="1">
                <a:effectLst/>
                <a:latin typeface="Cambria" panose="02040503050406030204" pitchFamily="18" charset="0"/>
                <a:ea typeface="Calibri" panose="020F0502020204030204" pitchFamily="34" charset="0"/>
                <a:cs typeface="Times New Roman" panose="02020603050405020304" pitchFamily="18" charset="0"/>
              </a:rPr>
              <a:t>Inceptisols</a:t>
            </a:r>
            <a:r>
              <a:rPr lang="en-IN" sz="2400" dirty="0">
                <a:effectLst/>
                <a:latin typeface="Cambria" panose="02040503050406030204" pitchFamily="18" charset="0"/>
                <a:ea typeface="Calibri" panose="020F0502020204030204" pitchFamily="34" charset="0"/>
                <a:cs typeface="Times New Roman" panose="02020603050405020304" pitchFamily="18" charset="0"/>
              </a:rPr>
              <a:t> and </a:t>
            </a:r>
            <a:r>
              <a:rPr lang="en-IN" sz="2400" dirty="0" err="1">
                <a:effectLst/>
                <a:latin typeface="Cambria" panose="02040503050406030204" pitchFamily="18" charset="0"/>
                <a:ea typeface="Calibri" panose="020F0502020204030204" pitchFamily="34" charset="0"/>
                <a:cs typeface="Times New Roman" panose="02020603050405020304" pitchFamily="18" charset="0"/>
              </a:rPr>
              <a:t>Vertisols</a:t>
            </a:r>
            <a:r>
              <a:rPr lang="en-IN" sz="2400" dirty="0">
                <a:effectLst/>
                <a:latin typeface="Cambria" panose="02040503050406030204" pitchFamily="18" charset="0"/>
                <a:ea typeface="Calibri" panose="020F0502020204030204" pitchFamily="34" charset="0"/>
                <a:cs typeface="Times New Roman" panose="02020603050405020304" pitchFamily="18" charset="0"/>
              </a:rPr>
              <a:t>), Laterite soils (</a:t>
            </a:r>
            <a:r>
              <a:rPr lang="en-IN" sz="2400" dirty="0" err="1">
                <a:effectLst/>
                <a:latin typeface="Cambria" panose="02040503050406030204" pitchFamily="18" charset="0"/>
                <a:ea typeface="Calibri" panose="020F0502020204030204" pitchFamily="34" charset="0"/>
                <a:cs typeface="Times New Roman" panose="02020603050405020304" pitchFamily="18" charset="0"/>
              </a:rPr>
              <a:t>Ultisols</a:t>
            </a:r>
            <a:r>
              <a:rPr lang="en-IN" sz="2400" dirty="0">
                <a:effectLst/>
                <a:latin typeface="Cambria" panose="02040503050406030204" pitchFamily="18" charset="0"/>
                <a:ea typeface="Calibri" panose="020F0502020204030204" pitchFamily="34" charset="0"/>
                <a:cs typeface="Times New Roman" panose="02020603050405020304" pitchFamily="18" charset="0"/>
              </a:rPr>
              <a:t>) and desert soils (</a:t>
            </a:r>
            <a:r>
              <a:rPr lang="en-IN" sz="2400" dirty="0" err="1">
                <a:effectLst/>
                <a:latin typeface="Cambria" panose="02040503050406030204" pitchFamily="18" charset="0"/>
                <a:ea typeface="Calibri" panose="020F0502020204030204" pitchFamily="34" charset="0"/>
                <a:cs typeface="Times New Roman" panose="02020603050405020304" pitchFamily="18" charset="0"/>
              </a:rPr>
              <a:t>Aridisols</a:t>
            </a:r>
            <a:r>
              <a:rPr lang="en-IN" sz="2400" dirty="0">
                <a:effectLst/>
                <a:latin typeface="Cambria" panose="02040503050406030204" pitchFamily="18" charset="0"/>
                <a:ea typeface="Calibri" panose="020F0502020204030204" pitchFamily="34" charset="0"/>
                <a:cs typeface="Times New Roman" panose="02020603050405020304" pitchFamily="18" charset="0"/>
              </a:rPr>
              <a:t>). </a:t>
            </a:r>
          </a:p>
          <a:p>
            <a:pPr marL="342900" indent="-342900" algn="just">
              <a:lnSpc>
                <a:spcPct val="20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The characteristics, features of the major soil groups and the prospects for raising crops in these soils under dry land conditions are described hereunder.</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200000"/>
              </a:lnSpc>
              <a:spcAft>
                <a:spcPts val="800"/>
              </a:spcAft>
              <a:buFont typeface="Symbol" panose="05050102010706020507" pitchFamily="18" charset="2"/>
              <a:buChar char=""/>
            </a:pP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549965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60</a:t>
            </a:fld>
            <a:endParaRPr lang="en-IN"/>
          </a:p>
        </p:txBody>
      </p:sp>
      <p:sp>
        <p:nvSpPr>
          <p:cNvPr id="3" name="TextBox 2">
            <a:extLst>
              <a:ext uri="{FF2B5EF4-FFF2-40B4-BE49-F238E27FC236}">
                <a16:creationId xmlns="" xmlns:a16="http://schemas.microsoft.com/office/drawing/2014/main" id="{D0D9FA56-852B-CFD9-6210-CFD182187B5F}"/>
              </a:ext>
            </a:extLst>
          </p:cNvPr>
          <p:cNvSpPr txBox="1"/>
          <p:nvPr/>
        </p:nvSpPr>
        <p:spPr>
          <a:xfrm>
            <a:off x="937146" y="674785"/>
            <a:ext cx="10317707" cy="5777800"/>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Reduces germination (by covering seeds)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Prevention of frost (on occasions)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Dispersal of pollen and seeds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Decides monsoon pattern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Desiccation of plants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Blow from desert may have reduction in photosynthesis and translocation of food materials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Influence migration of insects and pathogens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dirty="0">
                <a:effectLst/>
                <a:latin typeface="Cambria" panose="02040503050406030204" pitchFamily="18" charset="0"/>
                <a:ea typeface="Calibri" panose="020F0502020204030204" pitchFamily="34" charset="0"/>
                <a:cs typeface="Mangal" panose="02040503050203030202" pitchFamily="18" charset="0"/>
              </a:rPr>
              <a:t>Various types of wind are gale, storm and hurricane and their sub types. They have differential effects on crop growth.</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55570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61</a:t>
            </a:fld>
            <a:endParaRPr lang="en-IN"/>
          </a:p>
        </p:txBody>
      </p:sp>
      <p:pic>
        <p:nvPicPr>
          <p:cNvPr id="2" name="Picture 1">
            <a:extLst>
              <a:ext uri="{FF2B5EF4-FFF2-40B4-BE49-F238E27FC236}">
                <a16:creationId xmlns="" xmlns:a16="http://schemas.microsoft.com/office/drawing/2014/main" id="{12E744C1-8F6C-5BC5-A0A9-D0628C6AE2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206" y="156381"/>
            <a:ext cx="9717205" cy="5894757"/>
          </a:xfrm>
          <a:prstGeom prst="rect">
            <a:avLst/>
          </a:prstGeom>
          <a:noFill/>
          <a:ln>
            <a:noFill/>
          </a:ln>
        </p:spPr>
      </p:pic>
    </p:spTree>
    <p:extLst>
      <p:ext uri="{BB962C8B-B14F-4D97-AF65-F5344CB8AC3E}">
        <p14:creationId xmlns:p14="http://schemas.microsoft.com/office/powerpoint/2010/main" val="2675264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62</a:t>
            </a:fld>
            <a:endParaRPr lang="en-IN"/>
          </a:p>
        </p:txBody>
      </p:sp>
      <p:pic>
        <p:nvPicPr>
          <p:cNvPr id="2" name="Picture 1">
            <a:extLst>
              <a:ext uri="{FF2B5EF4-FFF2-40B4-BE49-F238E27FC236}">
                <a16:creationId xmlns="" xmlns:a16="http://schemas.microsoft.com/office/drawing/2014/main" id="{61C9F48D-2441-EA0E-A349-A7D9609DF1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902" y="1651942"/>
            <a:ext cx="10859898" cy="4704408"/>
          </a:xfrm>
          <a:prstGeom prst="rect">
            <a:avLst/>
          </a:prstGeom>
          <a:noFill/>
          <a:ln>
            <a:noFill/>
          </a:ln>
        </p:spPr>
      </p:pic>
    </p:spTree>
    <p:extLst>
      <p:ext uri="{BB962C8B-B14F-4D97-AF65-F5344CB8AC3E}">
        <p14:creationId xmlns:p14="http://schemas.microsoft.com/office/powerpoint/2010/main" val="113509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63</a:t>
            </a:fld>
            <a:endParaRPr lang="en-IN"/>
          </a:p>
        </p:txBody>
      </p:sp>
      <p:sp>
        <p:nvSpPr>
          <p:cNvPr id="3" name="TextBox 2">
            <a:extLst>
              <a:ext uri="{FF2B5EF4-FFF2-40B4-BE49-F238E27FC236}">
                <a16:creationId xmlns="" xmlns:a16="http://schemas.microsoft.com/office/drawing/2014/main" id="{3EFCE0E4-829B-9962-D0E5-BA613D113B89}"/>
              </a:ext>
            </a:extLst>
          </p:cNvPr>
          <p:cNvSpPr txBox="1"/>
          <p:nvPr/>
        </p:nvSpPr>
        <p:spPr>
          <a:xfrm>
            <a:off x="504966" y="0"/>
            <a:ext cx="11491416" cy="6229911"/>
          </a:xfrm>
          <a:prstGeom prst="rect">
            <a:avLst/>
          </a:prstGeom>
          <a:noFill/>
        </p:spPr>
        <p:txBody>
          <a:bodyPr wrap="square">
            <a:spAutoFit/>
          </a:bodyPr>
          <a:lstStyle/>
          <a:p>
            <a:pPr>
              <a:lnSpc>
                <a:spcPct val="150000"/>
              </a:lnSpc>
              <a:spcAft>
                <a:spcPts val="800"/>
              </a:spcAft>
            </a:pPr>
            <a:r>
              <a:rPr lang="en-IN" sz="3200" b="1" dirty="0">
                <a:effectLst/>
                <a:latin typeface="Cambria" panose="02040503050406030204" pitchFamily="18" charset="0"/>
                <a:ea typeface="Calibri" panose="020F0502020204030204" pitchFamily="34" charset="0"/>
                <a:cs typeface="Mangal" panose="02040503050203030202" pitchFamily="18" charset="0"/>
              </a:rPr>
              <a:t>4. Effect of other climatic factors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3200" b="1" dirty="0">
                <a:effectLst/>
                <a:latin typeface="Cambria" panose="02040503050406030204" pitchFamily="18" charset="0"/>
                <a:ea typeface="Calibri" panose="020F0502020204030204" pitchFamily="34" charset="0"/>
                <a:cs typeface="Mangal" panose="02040503050203030202" pitchFamily="18" charset="0"/>
              </a:rPr>
              <a:t>a. Humidity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50000"/>
              </a:lnSpc>
              <a:spcAft>
                <a:spcPts val="800"/>
              </a:spcAft>
              <a:buFont typeface="Arial" panose="020B0604020202020204" pitchFamily="34" charset="0"/>
              <a:buChar char="•"/>
            </a:pPr>
            <a:r>
              <a:rPr lang="en-IN" sz="3200" dirty="0">
                <a:effectLst/>
                <a:latin typeface="Cambria" panose="02040503050406030204" pitchFamily="18" charset="0"/>
                <a:ea typeface="Calibri" panose="020F0502020204030204" pitchFamily="34" charset="0"/>
                <a:cs typeface="Mangal" panose="02040503050203030202" pitchFamily="18" charset="0"/>
              </a:rPr>
              <a:t>Humidity refers the measure of moisture content in atmosphere and it plays a significant role in climate and weather. </a:t>
            </a:r>
          </a:p>
          <a:p>
            <a:pPr marL="457200" indent="-457200" algn="just">
              <a:lnSpc>
                <a:spcPct val="150000"/>
              </a:lnSpc>
              <a:spcAft>
                <a:spcPts val="800"/>
              </a:spcAft>
              <a:buFont typeface="Arial" panose="020B0604020202020204" pitchFamily="34" charset="0"/>
              <a:buChar char="•"/>
            </a:pPr>
            <a:r>
              <a:rPr lang="en-IN" sz="3200" dirty="0">
                <a:effectLst/>
                <a:latin typeface="Cambria" panose="02040503050406030204" pitchFamily="18" charset="0"/>
                <a:ea typeface="Calibri" panose="020F0502020204030204" pitchFamily="34" charset="0"/>
                <a:cs typeface="Mangal" panose="02040503050203030202" pitchFamily="18" charset="0"/>
              </a:rPr>
              <a:t>Air can hold a certain quantity of water vapour at a given temperature and several expressions are used for denoting the humidity.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484394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64</a:t>
            </a:fld>
            <a:endParaRPr lang="en-IN"/>
          </a:p>
        </p:txBody>
      </p:sp>
      <p:sp>
        <p:nvSpPr>
          <p:cNvPr id="3" name="TextBox 2">
            <a:extLst>
              <a:ext uri="{FF2B5EF4-FFF2-40B4-BE49-F238E27FC236}">
                <a16:creationId xmlns="" xmlns:a16="http://schemas.microsoft.com/office/drawing/2014/main" id="{35F6937C-C959-7C52-D71F-E78DBBE155FC}"/>
              </a:ext>
            </a:extLst>
          </p:cNvPr>
          <p:cNvSpPr txBox="1"/>
          <p:nvPr/>
        </p:nvSpPr>
        <p:spPr>
          <a:xfrm>
            <a:off x="95534" y="396550"/>
            <a:ext cx="10849970" cy="5982985"/>
          </a:xfrm>
          <a:prstGeom prst="rect">
            <a:avLst/>
          </a:prstGeom>
          <a:noFill/>
        </p:spPr>
        <p:txBody>
          <a:bodyPr wrap="square">
            <a:spAutoFit/>
          </a:bodyPr>
          <a:lstStyle/>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They are…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1. Specific humidity :</a:t>
            </a:r>
            <a:r>
              <a:rPr lang="en-IN" sz="2400" dirty="0">
                <a:effectLst/>
                <a:latin typeface="Cambria" panose="02040503050406030204" pitchFamily="18" charset="0"/>
                <a:ea typeface="Calibri" panose="020F0502020204030204" pitchFamily="34" charset="0"/>
                <a:cs typeface="Mangal" panose="02040503050203030202" pitchFamily="18" charset="0"/>
              </a:rPr>
              <a:t> It can be defined as the ratio of the mass of water vapour actually in the air to unit mass of air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2. Dew point or Saturated Vapour Pressure :</a:t>
            </a:r>
            <a:r>
              <a:rPr lang="en-IN" sz="2400" dirty="0">
                <a:effectLst/>
                <a:latin typeface="Cambria" panose="02040503050406030204" pitchFamily="18" charset="0"/>
                <a:ea typeface="Calibri" panose="020F0502020204030204" pitchFamily="34" charset="0"/>
                <a:cs typeface="Mangal" panose="02040503050203030202" pitchFamily="18" charset="0"/>
              </a:rPr>
              <a:t>It is all the water vapour that can be held by the air at a given temperature and pressure.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3. Absolute humidity :</a:t>
            </a:r>
            <a:r>
              <a:rPr lang="en-IN" sz="2400" dirty="0">
                <a:effectLst/>
                <a:latin typeface="Cambria" panose="02040503050406030204" pitchFamily="18" charset="0"/>
                <a:ea typeface="Calibri" panose="020F0502020204030204" pitchFamily="34" charset="0"/>
                <a:cs typeface="Mangal" panose="02040503050203030202" pitchFamily="18" charset="0"/>
              </a:rPr>
              <a:t> It is defined as the actual amount of water vapour in the air.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4. Relative Humidity </a:t>
            </a:r>
            <a:r>
              <a:rPr lang="en-IN" sz="2400" dirty="0">
                <a:effectLst/>
                <a:latin typeface="Cambria" panose="02040503050406030204" pitchFamily="18" charset="0"/>
                <a:ea typeface="Calibri" panose="020F0502020204030204" pitchFamily="34" charset="0"/>
                <a:cs typeface="Mangal" panose="02040503050203030202" pitchFamily="18" charset="0"/>
              </a:rPr>
              <a:t>: It is referred as the ratio of water vapour actually present in the atmosphere to the amount of water vapour required for saturating it ay that temperature (expressed in percentage).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88018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65</a:t>
            </a:fld>
            <a:endParaRPr lang="en-IN"/>
          </a:p>
        </p:txBody>
      </p:sp>
      <p:sp>
        <p:nvSpPr>
          <p:cNvPr id="3" name="TextBox 2">
            <a:extLst>
              <a:ext uri="{FF2B5EF4-FFF2-40B4-BE49-F238E27FC236}">
                <a16:creationId xmlns="" xmlns:a16="http://schemas.microsoft.com/office/drawing/2014/main" id="{3998C53B-73EB-955E-F052-7D36F30A1868}"/>
              </a:ext>
            </a:extLst>
          </p:cNvPr>
          <p:cNvSpPr txBox="1"/>
          <p:nvPr/>
        </p:nvSpPr>
        <p:spPr>
          <a:xfrm>
            <a:off x="327545" y="598702"/>
            <a:ext cx="10454185" cy="2608022"/>
          </a:xfrm>
          <a:prstGeom prst="rect">
            <a:avLst/>
          </a:prstGeom>
          <a:noFill/>
        </p:spPr>
        <p:txBody>
          <a:bodyPr wrap="square">
            <a:spAutoFit/>
          </a:bodyPr>
          <a:lstStyle/>
          <a:p>
            <a:pPr algn="just">
              <a:lnSpc>
                <a:spcPct val="150000"/>
              </a:lnSpc>
              <a:spcAft>
                <a:spcPts val="800"/>
              </a:spcAft>
            </a:pPr>
            <a:r>
              <a:rPr lang="en-IN" sz="2800" dirty="0">
                <a:effectLst/>
                <a:latin typeface="Cambria" panose="02040503050406030204" pitchFamily="18" charset="0"/>
                <a:ea typeface="Calibri" panose="020F0502020204030204" pitchFamily="34" charset="0"/>
                <a:cs typeface="Mangal" panose="02040503050203030202" pitchFamily="18" charset="0"/>
              </a:rPr>
              <a:t>Among these expressions, the best known and mostly used reference to water vapour is relative humidity (RH%) and it is found to be maximum during early morning hours and the minimum is afternoon.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85602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66</a:t>
            </a:fld>
            <a:endParaRPr lang="en-IN"/>
          </a:p>
        </p:txBody>
      </p:sp>
      <p:pic>
        <p:nvPicPr>
          <p:cNvPr id="2" name="Picture 1">
            <a:extLst>
              <a:ext uri="{FF2B5EF4-FFF2-40B4-BE49-F238E27FC236}">
                <a16:creationId xmlns="" xmlns:a16="http://schemas.microsoft.com/office/drawing/2014/main" id="{3498DD73-DC1F-37A8-2F93-4C6E24DFFB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019" y="1064526"/>
            <a:ext cx="9279876" cy="4612943"/>
          </a:xfrm>
          <a:prstGeom prst="rect">
            <a:avLst/>
          </a:prstGeom>
          <a:noFill/>
          <a:ln>
            <a:noFill/>
          </a:ln>
        </p:spPr>
      </p:pic>
    </p:spTree>
    <p:extLst>
      <p:ext uri="{BB962C8B-B14F-4D97-AF65-F5344CB8AC3E}">
        <p14:creationId xmlns:p14="http://schemas.microsoft.com/office/powerpoint/2010/main" val="4191039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67</a:t>
            </a:fld>
            <a:endParaRPr lang="en-IN"/>
          </a:p>
        </p:txBody>
      </p:sp>
      <p:sp>
        <p:nvSpPr>
          <p:cNvPr id="3" name="TextBox 2">
            <a:extLst>
              <a:ext uri="{FF2B5EF4-FFF2-40B4-BE49-F238E27FC236}">
                <a16:creationId xmlns="" xmlns:a16="http://schemas.microsoft.com/office/drawing/2014/main" id="{98412D83-92A1-C228-D9EA-993F3F015214}"/>
              </a:ext>
            </a:extLst>
          </p:cNvPr>
          <p:cNvSpPr txBox="1"/>
          <p:nvPr/>
        </p:nvSpPr>
        <p:spPr>
          <a:xfrm>
            <a:off x="805218" y="711179"/>
            <a:ext cx="9962866" cy="5675208"/>
          </a:xfrm>
          <a:prstGeom prst="rect">
            <a:avLst/>
          </a:prstGeom>
          <a:noFill/>
        </p:spPr>
        <p:txBody>
          <a:bodyPr wrap="square">
            <a:spAutoFit/>
          </a:bodyPr>
          <a:lstStyle/>
          <a:p>
            <a:pPr>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b. Dew: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Dew formation mostly occurs at night because of its dependence on radiational cooling of leaf and soil surface.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Clear sky, low wind speed, high atmospheric humidity and vegetation of low heat capacity are the main factors contributing to dew formation.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The absorption of dew by the plants depends on type of plant species, its intensity, duration of dewfall and soil moisture conditions.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Under moisture deficit conditions, effect of dew is important as it can accelerate the restoration of turgor pressure at night and delay the stress at day time.</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56646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68</a:t>
            </a:fld>
            <a:endParaRPr lang="en-IN"/>
          </a:p>
        </p:txBody>
      </p:sp>
      <p:sp>
        <p:nvSpPr>
          <p:cNvPr id="3" name="TextBox 2">
            <a:extLst>
              <a:ext uri="{FF2B5EF4-FFF2-40B4-BE49-F238E27FC236}">
                <a16:creationId xmlns="" xmlns:a16="http://schemas.microsoft.com/office/drawing/2014/main" id="{45A503C0-6257-EDE1-7F11-A7EA4B90F11F}"/>
              </a:ext>
            </a:extLst>
          </p:cNvPr>
          <p:cNvSpPr txBox="1"/>
          <p:nvPr/>
        </p:nvSpPr>
        <p:spPr>
          <a:xfrm>
            <a:off x="395784" y="918928"/>
            <a:ext cx="11600597" cy="5121210"/>
          </a:xfrm>
          <a:prstGeom prst="rect">
            <a:avLst/>
          </a:prstGeom>
          <a:noFill/>
        </p:spPr>
        <p:txBody>
          <a:bodyPr wrap="square">
            <a:spAutoFit/>
          </a:bodyPr>
          <a:lstStyle/>
          <a:p>
            <a:pPr algn="ctr">
              <a:lnSpc>
                <a:spcPct val="150000"/>
              </a:lnSpc>
              <a:spcAft>
                <a:spcPts val="800"/>
              </a:spcAft>
            </a:pPr>
            <a:r>
              <a:rPr lang="en-IN" sz="24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ECO SYSTEMS UNDER ARID AND SEMI ARID CONDITIONS IN INDIA</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mj-lt"/>
              <a:buAutoNum type="alphaUcPeriod"/>
            </a:pPr>
            <a:r>
              <a:rPr lang="en-IN" sz="2400" dirty="0">
                <a:effectLst/>
                <a:latin typeface="Cambria" panose="02040503050406030204" pitchFamily="18" charset="0"/>
                <a:ea typeface="Calibri" panose="020F0502020204030204" pitchFamily="34" charset="0"/>
                <a:cs typeface="Mangal" panose="02040503050203030202" pitchFamily="18" charset="0"/>
              </a:rPr>
              <a:t>ARID ECOSYSTEM</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ctr">
              <a:lnSpc>
                <a:spcPct val="150000"/>
              </a:lnSpc>
            </a:pPr>
            <a:r>
              <a:rPr lang="en-IN" sz="2400"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a:t>
            </a:r>
            <a:r>
              <a:rPr lang="en-IN" sz="24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Agro</a:t>
            </a:r>
            <a:r>
              <a:rPr lang="en-IN" sz="24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eco region number 1 (cold arid eco region) </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Location:</a:t>
            </a:r>
            <a:r>
              <a:rPr lang="en-IN" sz="2400" dirty="0">
                <a:effectLst/>
                <a:latin typeface="Cambria" panose="02040503050406030204" pitchFamily="18" charset="0"/>
                <a:ea typeface="Calibri" panose="020F0502020204030204" pitchFamily="34" charset="0"/>
                <a:cs typeface="Mangal" panose="02040503050203030202" pitchFamily="18" charset="0"/>
              </a:rPr>
              <a:t> North Western Himalayas covering Ladakh and Gilgit districts of Jammu and Kashmir and consisting of 15.2 million hectare.</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Climate:</a:t>
            </a:r>
            <a:r>
              <a:rPr lang="en-IN" sz="2400" dirty="0">
                <a:effectLst/>
                <a:latin typeface="Cambria" panose="02040503050406030204" pitchFamily="18" charset="0"/>
                <a:ea typeface="Calibri" panose="020F0502020204030204" pitchFamily="34" charset="0"/>
                <a:cs typeface="Mangal" panose="02040503050203030202" pitchFamily="18" charset="0"/>
              </a:rPr>
              <a:t> Mild summer and severe winter with the mean annual rainfall less than 150 mm. Precipitation is always lesser than potential evapotranspiration.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Soil type:</a:t>
            </a:r>
            <a:r>
              <a:rPr lang="en-IN" sz="2400" dirty="0">
                <a:effectLst/>
                <a:latin typeface="Cambria" panose="02040503050406030204" pitchFamily="18" charset="0"/>
                <a:ea typeface="Calibri" panose="020F0502020204030204" pitchFamily="34" charset="0"/>
                <a:cs typeface="Mangal" panose="02040503050203030202" pitchFamily="18" charset="0"/>
              </a:rPr>
              <a:t> skeletal and calcareous soils with alkalinity and low to medium organic matter content.</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72312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69</a:t>
            </a:fld>
            <a:endParaRPr lang="en-IN"/>
          </a:p>
        </p:txBody>
      </p:sp>
      <p:sp>
        <p:nvSpPr>
          <p:cNvPr id="3" name="TextBox 2">
            <a:extLst>
              <a:ext uri="{FF2B5EF4-FFF2-40B4-BE49-F238E27FC236}">
                <a16:creationId xmlns="" xmlns:a16="http://schemas.microsoft.com/office/drawing/2014/main" id="{A021BAF5-0B47-2E19-0375-6D1E1ABD18B7}"/>
              </a:ext>
            </a:extLst>
          </p:cNvPr>
          <p:cNvSpPr txBox="1"/>
          <p:nvPr/>
        </p:nvSpPr>
        <p:spPr>
          <a:xfrm>
            <a:off x="573206" y="656957"/>
            <a:ext cx="10358651" cy="5121210"/>
          </a:xfrm>
          <a:prstGeom prst="rect">
            <a:avLst/>
          </a:prstGeom>
          <a:noFill/>
        </p:spPr>
        <p:txBody>
          <a:bodyPr wrap="square">
            <a:spAutoFit/>
          </a:bodyPr>
          <a:lstStyle/>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Rain:</a:t>
            </a:r>
            <a:r>
              <a:rPr lang="en-IN" sz="2400" dirty="0">
                <a:effectLst/>
                <a:latin typeface="Cambria" panose="02040503050406030204" pitchFamily="18" charset="0"/>
                <a:ea typeface="Calibri" panose="020F0502020204030204" pitchFamily="34" charset="0"/>
                <a:cs typeface="Mangal" panose="02040503050203030202" pitchFamily="18" charset="0"/>
              </a:rPr>
              <a:t> Water vapour condenses around condensation nuclei (such as dust) and falls when the droplet is heavy enough.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Sleet:</a:t>
            </a:r>
            <a:r>
              <a:rPr lang="en-IN" sz="2400" dirty="0">
                <a:effectLst/>
                <a:latin typeface="Cambria" panose="02040503050406030204" pitchFamily="18" charset="0"/>
                <a:ea typeface="Calibri" panose="020F0502020204030204" pitchFamily="34" charset="0"/>
                <a:cs typeface="Mangal" panose="02040503050203030202" pitchFamily="18" charset="0"/>
              </a:rPr>
              <a:t> Same formation as rain, but it freezes somewhere along its path from the clouds to the ground. Sleet is a mixture of snow and rain. </a:t>
            </a:r>
          </a:p>
          <a:p>
            <a:pPr marL="457200"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Snow:</a:t>
            </a:r>
            <a:r>
              <a:rPr lang="en-IN" sz="2400" dirty="0">
                <a:effectLst/>
                <a:latin typeface="Cambria" panose="02040503050406030204" pitchFamily="18" charset="0"/>
                <a:ea typeface="Calibri" panose="020F0502020204030204" pitchFamily="34" charset="0"/>
                <a:cs typeface="Mangal" panose="02040503050203030202" pitchFamily="18" charset="0"/>
              </a:rPr>
              <a:t> Water droplets form and then freezing occurs slowly, allowing for the development of uniquely designed ice crystals know as snow. Snow is formed when water vapour is deposited in the higher reaches of the atmosphere at a temperature less than zero degrees Centigrade, and then falls to the ground. </a:t>
            </a:r>
            <a:endParaRPr lang="en-IN" sz="2400" dirty="0"/>
          </a:p>
        </p:txBody>
      </p:sp>
    </p:spTree>
    <p:extLst>
      <p:ext uri="{BB962C8B-B14F-4D97-AF65-F5344CB8AC3E}">
        <p14:creationId xmlns:p14="http://schemas.microsoft.com/office/powerpoint/2010/main" val="234479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a:t>
            </a:fld>
            <a:endParaRPr lang="en-IN"/>
          </a:p>
        </p:txBody>
      </p:sp>
      <p:sp>
        <p:nvSpPr>
          <p:cNvPr id="3" name="TextBox 2">
            <a:extLst>
              <a:ext uri="{FF2B5EF4-FFF2-40B4-BE49-F238E27FC236}">
                <a16:creationId xmlns="" xmlns:a16="http://schemas.microsoft.com/office/drawing/2014/main" id="{F9A0870D-92DA-DDEF-E249-228EED3CB2A5}"/>
              </a:ext>
            </a:extLst>
          </p:cNvPr>
          <p:cNvSpPr txBox="1"/>
          <p:nvPr/>
        </p:nvSpPr>
        <p:spPr>
          <a:xfrm>
            <a:off x="382137" y="1060413"/>
            <a:ext cx="11614245" cy="4649606"/>
          </a:xfrm>
          <a:prstGeom prst="rect">
            <a:avLst/>
          </a:prstGeom>
          <a:noFill/>
        </p:spPr>
        <p:txBody>
          <a:bodyPr wrap="square">
            <a:spAutoFit/>
          </a:bodyPr>
          <a:lstStyle/>
          <a:p>
            <a:pPr>
              <a:lnSpc>
                <a:spcPct val="150000"/>
              </a:lnSpc>
              <a:spcAft>
                <a:spcPts val="800"/>
              </a:spcAft>
            </a:pPr>
            <a:r>
              <a:rPr lang="en-IN" sz="28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Red soils (</a:t>
            </a:r>
            <a:r>
              <a:rPr lang="en-IN" sz="2800" b="1" dirty="0" err="1">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Alfisols</a:t>
            </a:r>
            <a:r>
              <a:rPr lang="en-IN" sz="28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IN" sz="28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Red soil is an important soil group in India and especially in dry land.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These soils are moderately weathered and derived from granites, gneiss and other metamorphic rocks, either in-situ or from these decomposed rock materials washed down to lower level by rain.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They are generally red or reddish brown or yellowish brown in colour due to the coating of ferric oxides on soil particles.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288645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70</a:t>
            </a:fld>
            <a:endParaRPr lang="en-IN"/>
          </a:p>
        </p:txBody>
      </p:sp>
      <p:sp>
        <p:nvSpPr>
          <p:cNvPr id="3" name="TextBox 2">
            <a:extLst>
              <a:ext uri="{FF2B5EF4-FFF2-40B4-BE49-F238E27FC236}">
                <a16:creationId xmlns="" xmlns:a16="http://schemas.microsoft.com/office/drawing/2014/main" id="{F5D833BB-A000-FE82-E3AB-E29982D8AE8C}"/>
              </a:ext>
            </a:extLst>
          </p:cNvPr>
          <p:cNvSpPr txBox="1"/>
          <p:nvPr/>
        </p:nvSpPr>
        <p:spPr>
          <a:xfrm>
            <a:off x="341194" y="600501"/>
            <a:ext cx="10426889" cy="4866140"/>
          </a:xfrm>
          <a:prstGeom prst="rect">
            <a:avLst/>
          </a:prstGeom>
          <a:noFill/>
        </p:spPr>
        <p:txBody>
          <a:bodyPr wrap="square">
            <a:spAutoFit/>
          </a:bodyPr>
          <a:lstStyle/>
          <a:p>
            <a:pPr marL="742950" indent="-285750" algn="just">
              <a:lnSpc>
                <a:spcPct val="150000"/>
              </a:lnSpc>
              <a:spcAft>
                <a:spcPts val="800"/>
              </a:spcAft>
              <a:buFont typeface="Arial" panose="020B0604020202020204" pitchFamily="34" charset="0"/>
              <a:buChar char="•"/>
            </a:pPr>
            <a:r>
              <a:rPr lang="en-IN" sz="2400" b="1" dirty="0">
                <a:effectLst/>
                <a:latin typeface="Cambria" panose="02040503050406030204" pitchFamily="18" charset="0"/>
                <a:ea typeface="Calibri" panose="020F0502020204030204" pitchFamily="34" charset="0"/>
                <a:cs typeface="Mangal" panose="02040503050203030202" pitchFamily="18" charset="0"/>
              </a:rPr>
              <a:t>Snowflakes</a:t>
            </a:r>
            <a:r>
              <a:rPr lang="en-IN" sz="2400" dirty="0">
                <a:effectLst/>
                <a:latin typeface="Cambria" panose="02040503050406030204" pitchFamily="18" charset="0"/>
                <a:ea typeface="Calibri" panose="020F0502020204030204" pitchFamily="34" charset="0"/>
                <a:cs typeface="Mangal" panose="02040503050203030202" pitchFamily="18" charset="0"/>
              </a:rPr>
              <a:t> are typically symmetrical, hexagonally shaped groups of ice crystals that form while falling in and below clouds. </a:t>
            </a:r>
          </a:p>
          <a:p>
            <a:pPr marL="742950" indent="-285750" algn="just">
              <a:lnSpc>
                <a:spcPct val="150000"/>
              </a:lnSpc>
              <a:spcAft>
                <a:spcPts val="800"/>
              </a:spcAft>
              <a:buFont typeface="Arial" panose="020B0604020202020204" pitchFamily="34" charset="0"/>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Simply put - Snow forms if the air in a cloud is below freezing. </a:t>
            </a:r>
          </a:p>
          <a:p>
            <a:pPr marL="742950" indent="-285750" algn="just">
              <a:lnSpc>
                <a:spcPct val="150000"/>
              </a:lnSpc>
              <a:spcAft>
                <a:spcPts val="800"/>
              </a:spcAft>
              <a:buFont typeface="Arial" panose="020B0604020202020204" pitchFamily="34" charset="0"/>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The water vapour then turns to ice instead of rain and the tiny ice crystals stick together until they form snowflakes. </a:t>
            </a:r>
          </a:p>
          <a:p>
            <a:pPr marL="742950" indent="-285750" algn="just">
              <a:lnSpc>
                <a:spcPct val="150000"/>
              </a:lnSpc>
              <a:spcAft>
                <a:spcPts val="800"/>
              </a:spcAft>
              <a:buFont typeface="Arial" panose="020B0604020202020204" pitchFamily="34" charset="0"/>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When they get heavy enough to fall, they drop out of the clouds. </a:t>
            </a:r>
          </a:p>
          <a:p>
            <a:pPr marL="742950" indent="-285750" algn="just">
              <a:lnSpc>
                <a:spcPct val="150000"/>
              </a:lnSpc>
              <a:spcAft>
                <a:spcPts val="800"/>
              </a:spcAft>
              <a:buFont typeface="Arial" panose="020B0604020202020204" pitchFamily="34" charset="0"/>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At this point though, we still don’t know whether they will end up as rain or remain as snow. </a:t>
            </a:r>
          </a:p>
        </p:txBody>
      </p:sp>
    </p:spTree>
    <p:extLst>
      <p:ext uri="{BB962C8B-B14F-4D97-AF65-F5344CB8AC3E}">
        <p14:creationId xmlns:p14="http://schemas.microsoft.com/office/powerpoint/2010/main" val="42204399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71</a:t>
            </a:fld>
            <a:endParaRPr lang="en-IN"/>
          </a:p>
        </p:txBody>
      </p:sp>
      <p:sp>
        <p:nvSpPr>
          <p:cNvPr id="3" name="TextBox 2">
            <a:extLst>
              <a:ext uri="{FF2B5EF4-FFF2-40B4-BE49-F238E27FC236}">
                <a16:creationId xmlns="" xmlns:a16="http://schemas.microsoft.com/office/drawing/2014/main" id="{EC1A0110-D11F-5859-612F-BA764010B409}"/>
              </a:ext>
            </a:extLst>
          </p:cNvPr>
          <p:cNvSpPr txBox="1"/>
          <p:nvPr/>
        </p:nvSpPr>
        <p:spPr>
          <a:xfrm>
            <a:off x="586854" y="1283131"/>
            <a:ext cx="10522424" cy="4669805"/>
          </a:xfrm>
          <a:prstGeom prst="rect">
            <a:avLst/>
          </a:prstGeom>
          <a:noFill/>
        </p:spPr>
        <p:txBody>
          <a:bodyPr wrap="square">
            <a:spAutoFit/>
          </a:bodyPr>
          <a:lstStyle/>
          <a:p>
            <a:pPr marL="742950" indent="-285750" algn="just">
              <a:lnSpc>
                <a:spcPct val="150000"/>
              </a:lnSpc>
              <a:spcAft>
                <a:spcPts val="800"/>
              </a:spcAft>
              <a:buFont typeface="Arial" panose="020B0604020202020204" pitchFamily="34" charset="0"/>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This depends on the temperature of the air they travel through on the way down to the ground. </a:t>
            </a:r>
          </a:p>
          <a:p>
            <a:pPr marL="742950" indent="-285750" algn="just">
              <a:lnSpc>
                <a:spcPct val="150000"/>
              </a:lnSpc>
              <a:spcAft>
                <a:spcPts val="800"/>
              </a:spcAft>
              <a:buFont typeface="Arial" panose="020B0604020202020204" pitchFamily="34" charset="0"/>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If it gets warmer, they turn into rain, but if the air stays close to freezing all the way down, then the snowflakes will make it without melting and so fall as snow. </a:t>
            </a:r>
          </a:p>
          <a:p>
            <a:pPr marL="742950" indent="-285750" algn="just">
              <a:lnSpc>
                <a:spcPct val="150000"/>
              </a:lnSpc>
              <a:spcAft>
                <a:spcPts val="800"/>
              </a:spcAft>
              <a:buFont typeface="Arial" panose="020B0604020202020204" pitchFamily="34" charset="0"/>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If this occurs in a mountain area, it is possible for snow to be falling on the mountaintop while lower down in the valley the air is warmer and so it is raining instead.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337147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72</a:t>
            </a:fld>
            <a:endParaRPr lang="en-IN"/>
          </a:p>
        </p:txBody>
      </p:sp>
      <p:sp>
        <p:nvSpPr>
          <p:cNvPr id="3" name="TextBox 2">
            <a:extLst>
              <a:ext uri="{FF2B5EF4-FFF2-40B4-BE49-F238E27FC236}">
                <a16:creationId xmlns="" xmlns:a16="http://schemas.microsoft.com/office/drawing/2014/main" id="{31C1DE05-0362-71C8-72AC-955013377595}"/>
              </a:ext>
            </a:extLst>
          </p:cNvPr>
          <p:cNvSpPr txBox="1"/>
          <p:nvPr/>
        </p:nvSpPr>
        <p:spPr>
          <a:xfrm>
            <a:off x="232012" y="1242799"/>
            <a:ext cx="11505063" cy="4567212"/>
          </a:xfrm>
          <a:prstGeom prst="rect">
            <a:avLst/>
          </a:prstGeom>
          <a:noFill/>
        </p:spPr>
        <p:txBody>
          <a:bodyPr wrap="square">
            <a:spAutoFit/>
          </a:bodyPr>
          <a:lstStyle/>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Hail:</a:t>
            </a:r>
            <a:r>
              <a:rPr lang="en-IN" sz="2400" dirty="0">
                <a:effectLst/>
                <a:latin typeface="Cambria" panose="02040503050406030204" pitchFamily="18" charset="0"/>
                <a:ea typeface="Calibri" panose="020F0502020204030204" pitchFamily="34" charset="0"/>
                <a:cs typeface="Mangal" panose="02040503050203030202" pitchFamily="18" charset="0"/>
              </a:rPr>
              <a:t> Water droplets are carried high into the atmosphere by thunderstorm updrafts, which cause them to freeze. Multiple drops tend to freeze together, which is why the diameter of hail can be large.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Dew:</a:t>
            </a:r>
            <a:r>
              <a:rPr lang="en-IN" sz="2400" dirty="0">
                <a:effectLst/>
                <a:latin typeface="Cambria" panose="02040503050406030204" pitchFamily="18" charset="0"/>
                <a:ea typeface="Calibri" panose="020F0502020204030204" pitchFamily="34" charset="0"/>
                <a:cs typeface="Mangal" panose="02040503050203030202" pitchFamily="18" charset="0"/>
              </a:rPr>
              <a:t> Water vapour on the ground condenses on objects such as blades of grass when the surface temperature is equal to the dew point </a:t>
            </a:r>
          </a:p>
          <a:p>
            <a:pPr marL="457200"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Frost:</a:t>
            </a:r>
            <a:r>
              <a:rPr lang="en-IN" sz="2400" dirty="0">
                <a:effectLst/>
                <a:latin typeface="Cambria" panose="02040503050406030204" pitchFamily="18" charset="0"/>
                <a:ea typeface="Calibri" panose="020F0502020204030204" pitchFamily="34" charset="0"/>
                <a:cs typeface="Mangal" panose="02040503050203030202" pitchFamily="18" charset="0"/>
              </a:rPr>
              <a:t> Dew forms and then it freezes. This commonly occurs when nigh time. Radiational cooling drops the ground temperature down enough. There are three kinds of frost: Delicate crystallized ice on windowpanes is called </a:t>
            </a:r>
            <a:r>
              <a:rPr lang="en-IN" sz="2400" b="1" dirty="0">
                <a:effectLst/>
                <a:latin typeface="Cambria" panose="02040503050406030204" pitchFamily="18" charset="0"/>
                <a:ea typeface="Calibri" panose="020F0502020204030204" pitchFamily="34" charset="0"/>
                <a:cs typeface="Mangal" panose="02040503050203030202" pitchFamily="18" charset="0"/>
              </a:rPr>
              <a:t>Hoar frost. </a:t>
            </a:r>
            <a:endParaRPr lang="en-IN" sz="2400" dirty="0"/>
          </a:p>
        </p:txBody>
      </p:sp>
    </p:spTree>
    <p:extLst>
      <p:ext uri="{BB962C8B-B14F-4D97-AF65-F5344CB8AC3E}">
        <p14:creationId xmlns:p14="http://schemas.microsoft.com/office/powerpoint/2010/main" val="2971548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73</a:t>
            </a:fld>
            <a:endParaRPr lang="en-IN"/>
          </a:p>
        </p:txBody>
      </p:sp>
      <p:sp>
        <p:nvSpPr>
          <p:cNvPr id="3" name="TextBox 2">
            <a:extLst>
              <a:ext uri="{FF2B5EF4-FFF2-40B4-BE49-F238E27FC236}">
                <a16:creationId xmlns="" xmlns:a16="http://schemas.microsoft.com/office/drawing/2014/main" id="{FD897F4C-1383-8C15-8656-94B5B1129C2D}"/>
              </a:ext>
            </a:extLst>
          </p:cNvPr>
          <p:cNvSpPr txBox="1"/>
          <p:nvPr/>
        </p:nvSpPr>
        <p:spPr>
          <a:xfrm>
            <a:off x="423080" y="341195"/>
            <a:ext cx="10454185" cy="5572616"/>
          </a:xfrm>
          <a:prstGeom prst="rect">
            <a:avLst/>
          </a:prstGeom>
          <a:noFill/>
        </p:spPr>
        <p:txBody>
          <a:bodyPr wrap="square">
            <a:spAutoFit/>
          </a:bodyPr>
          <a:lstStyle/>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Glazed frost</a:t>
            </a:r>
            <a:r>
              <a:rPr lang="en-IN" sz="2400" dirty="0">
                <a:effectLst/>
                <a:latin typeface="Cambria" panose="02040503050406030204" pitchFamily="18" charset="0"/>
                <a:ea typeface="Calibri" panose="020F0502020204030204" pitchFamily="34" charset="0"/>
                <a:cs typeface="Mangal" panose="02040503050203030202" pitchFamily="18" charset="0"/>
              </a:rPr>
              <a:t> consists of thick coatings of ice on cold surfaces. Rime frost is formed when super-cooled water droplets freeze on contact with cold surfaces. It often occurs when freezing fogs or drizzle blanket the ground.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Freezing rain:</a:t>
            </a:r>
            <a:r>
              <a:rPr lang="en-IN" sz="2400" dirty="0">
                <a:effectLst/>
                <a:latin typeface="Cambria" panose="02040503050406030204" pitchFamily="18" charset="0"/>
                <a:ea typeface="Calibri" panose="020F0502020204030204" pitchFamily="34" charset="0"/>
                <a:cs typeface="Mangal" panose="02040503050203030202" pitchFamily="18" charset="0"/>
              </a:rPr>
              <a:t> Forms and falls as rain. At the surface or near the surface, the temperature is at or below freezing, which causes the rain to freeze on contact. </a:t>
            </a:r>
          </a:p>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Fog:</a:t>
            </a:r>
            <a:r>
              <a:rPr lang="en-IN" sz="2400" dirty="0">
                <a:effectLst/>
                <a:latin typeface="Cambria" panose="02040503050406030204" pitchFamily="18" charset="0"/>
                <a:ea typeface="Calibri" panose="020F0502020204030204" pitchFamily="34" charset="0"/>
                <a:cs typeface="Mangal" panose="02040503050203030202" pitchFamily="18" charset="0"/>
              </a:rPr>
              <a:t> A thin cloud of varying size formed at the surface of the earth by condensation of atmospheric vapour.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Mist:</a:t>
            </a:r>
            <a:r>
              <a:rPr lang="en-IN" sz="2400" dirty="0">
                <a:effectLst/>
                <a:latin typeface="Cambria" panose="02040503050406030204" pitchFamily="18" charset="0"/>
                <a:ea typeface="Calibri" panose="020F0502020204030204" pitchFamily="34" charset="0"/>
                <a:cs typeface="Mangal" panose="02040503050203030202" pitchFamily="18" charset="0"/>
              </a:rPr>
              <a:t> A very thin fog.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Drizzle:</a:t>
            </a:r>
            <a:r>
              <a:rPr lang="en-IN" sz="2400" dirty="0">
                <a:effectLst/>
                <a:latin typeface="Cambria" panose="02040503050406030204" pitchFamily="18" charset="0"/>
                <a:ea typeface="Calibri" panose="020F0502020204030204" pitchFamily="34" charset="0"/>
                <a:cs typeface="Mangal" panose="02040503050203030202" pitchFamily="18" charset="0"/>
              </a:rPr>
              <a:t> A light steady rain in fine drops (0.5 mm) and intensity &lt; 1 mm/hr.</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421395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74</a:t>
            </a:fld>
            <a:endParaRPr lang="en-IN"/>
          </a:p>
        </p:txBody>
      </p:sp>
      <p:sp>
        <p:nvSpPr>
          <p:cNvPr id="3" name="TextBox 2">
            <a:extLst>
              <a:ext uri="{FF2B5EF4-FFF2-40B4-BE49-F238E27FC236}">
                <a16:creationId xmlns="" xmlns:a16="http://schemas.microsoft.com/office/drawing/2014/main" id="{5F2D47D9-CD45-D1ED-7F9C-6B6E73CCFC81}"/>
              </a:ext>
            </a:extLst>
          </p:cNvPr>
          <p:cNvSpPr txBox="1"/>
          <p:nvPr/>
        </p:nvSpPr>
        <p:spPr>
          <a:xfrm>
            <a:off x="354842" y="477672"/>
            <a:ext cx="10617958" cy="5018618"/>
          </a:xfrm>
          <a:prstGeom prst="rect">
            <a:avLst/>
          </a:prstGeom>
          <a:noFill/>
        </p:spPr>
        <p:txBody>
          <a:bodyPr wrap="square">
            <a:spAutoFit/>
          </a:bodyPr>
          <a:lstStyle/>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Land use:</a:t>
            </a:r>
            <a:r>
              <a:rPr lang="en-IN" sz="2400" dirty="0">
                <a:effectLst/>
                <a:latin typeface="Cambria" panose="02040503050406030204" pitchFamily="18" charset="0"/>
                <a:ea typeface="Calibri" panose="020F0502020204030204" pitchFamily="34" charset="0"/>
                <a:cs typeface="Mangal" panose="02040503050203030202" pitchFamily="18" charset="0"/>
              </a:rPr>
              <a:t> Sparse forest trees. Regular cropping programs include vegetables, millet, wheat, fodder, pulses, barley and fruit crops like apple and apricot.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Livestock:</a:t>
            </a:r>
            <a:r>
              <a:rPr lang="en-IN" sz="2400" dirty="0">
                <a:effectLst/>
                <a:latin typeface="Cambria" panose="02040503050406030204" pitchFamily="18" charset="0"/>
                <a:ea typeface="Calibri" panose="020F0502020204030204" pitchFamily="34" charset="0"/>
                <a:cs typeface="Mangal" panose="02040503050203030202" pitchFamily="18" charset="0"/>
              </a:rPr>
              <a:t> Dominated by mule and followed by sheep, goat and yak rearing.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pPr>
            <a:r>
              <a:rPr lang="en-IN" sz="2400" b="1" dirty="0">
                <a:effectLst/>
                <a:latin typeface="Cambria" panose="02040503050406030204" pitchFamily="18" charset="0"/>
                <a:ea typeface="Calibri" panose="020F0502020204030204" pitchFamily="34" charset="0"/>
                <a:cs typeface="Mangal" panose="02040503050203030202" pitchFamily="18" charset="0"/>
              </a:rPr>
              <a:t>Constraints:</a:t>
            </a:r>
            <a:r>
              <a:rPr lang="en-IN" sz="2400" dirty="0">
                <a:effectLst/>
                <a:latin typeface="Cambria" panose="02040503050406030204" pitchFamily="18" charset="0"/>
                <a:ea typeface="Calibri" panose="020F0502020204030204" pitchFamily="34" charset="0"/>
                <a:cs typeface="Mangal" panose="02040503050203030202" pitchFamily="18" charset="0"/>
              </a:rPr>
              <a:t>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Severe climatic conditions limiting crop growth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Length of growing season is less than 90 days in a year which limits crop production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Nutrient imbalance due to Sandy and gravelly and moderate to calcareous soil</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061341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75</a:t>
            </a:fld>
            <a:endParaRPr lang="en-IN"/>
          </a:p>
        </p:txBody>
      </p:sp>
      <p:sp>
        <p:nvSpPr>
          <p:cNvPr id="3" name="TextBox 2">
            <a:extLst>
              <a:ext uri="{FF2B5EF4-FFF2-40B4-BE49-F238E27FC236}">
                <a16:creationId xmlns="" xmlns:a16="http://schemas.microsoft.com/office/drawing/2014/main" id="{1FD59073-15B7-F10F-4DEB-C884D73D1C35}"/>
              </a:ext>
            </a:extLst>
          </p:cNvPr>
          <p:cNvSpPr txBox="1"/>
          <p:nvPr/>
        </p:nvSpPr>
        <p:spPr>
          <a:xfrm>
            <a:off x="450376" y="586853"/>
            <a:ext cx="10140287" cy="4413324"/>
          </a:xfrm>
          <a:prstGeom prst="rect">
            <a:avLst/>
          </a:prstGeom>
          <a:noFill/>
        </p:spPr>
        <p:txBody>
          <a:bodyPr wrap="square">
            <a:spAutoFit/>
          </a:bodyPr>
          <a:lstStyle/>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Potential of the region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Dry fruit crops apricot and off season vegetables peas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endParaRPr lang="en-IN" sz="2400" b="1" dirty="0">
              <a:effectLst/>
              <a:latin typeface="Cambria" panose="02040503050406030204" pitchFamily="18" charset="0"/>
              <a:ea typeface="Calibri" panose="020F0502020204030204" pitchFamily="34" charset="0"/>
              <a:cs typeface="Mangal" panose="02040503050203030202" pitchFamily="18" charset="0"/>
            </a:endParaRPr>
          </a:p>
          <a:p>
            <a:pPr algn="ctr">
              <a:lnSpc>
                <a:spcPct val="150000"/>
              </a:lnSpc>
              <a:spcAft>
                <a:spcPts val="800"/>
              </a:spcAft>
            </a:pPr>
            <a:r>
              <a:rPr lang="en-IN" sz="28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Agro</a:t>
            </a:r>
            <a:r>
              <a:rPr lang="en-IN" sz="28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Eco region number 2 (Hot arid eco region 1) </a:t>
            </a:r>
            <a:endParaRPr lang="en-IN"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Location :</a:t>
            </a:r>
            <a:r>
              <a:rPr lang="en-IN" sz="2400" dirty="0">
                <a:effectLst/>
                <a:latin typeface="Cambria" panose="02040503050406030204" pitchFamily="18" charset="0"/>
                <a:ea typeface="Calibri" panose="020F0502020204030204" pitchFamily="34" charset="0"/>
                <a:cs typeface="Mangal" panose="02040503050203030202" pitchFamily="18" charset="0"/>
              </a:rPr>
              <a:t> South western part of Punjab and Haryana, Western parts of Rajasthan, </a:t>
            </a:r>
            <a:r>
              <a:rPr lang="en-IN" sz="2400" dirty="0" err="1">
                <a:effectLst/>
                <a:latin typeface="Cambria" panose="02040503050406030204" pitchFamily="18" charset="0"/>
                <a:ea typeface="Calibri" panose="020F0502020204030204" pitchFamily="34" charset="0"/>
                <a:cs typeface="Mangal" panose="02040503050203030202" pitchFamily="18" charset="0"/>
              </a:rPr>
              <a:t>kKutch</a:t>
            </a:r>
            <a:r>
              <a:rPr lang="en-IN" sz="2400" dirty="0">
                <a:effectLst/>
                <a:latin typeface="Cambria" panose="02040503050406030204" pitchFamily="18" charset="0"/>
                <a:ea typeface="Calibri" panose="020F0502020204030204" pitchFamily="34" charset="0"/>
                <a:cs typeface="Mangal" panose="02040503050203030202" pitchFamily="18" charset="0"/>
              </a:rPr>
              <a:t> and North </a:t>
            </a:r>
            <a:r>
              <a:rPr lang="en-IN" sz="2400" dirty="0" err="1">
                <a:latin typeface="Cambria" panose="02040503050406030204" pitchFamily="18" charset="0"/>
                <a:ea typeface="Calibri" panose="020F0502020204030204" pitchFamily="34" charset="0"/>
                <a:cs typeface="Mangal" panose="02040503050203030202" pitchFamily="18" charset="0"/>
              </a:rPr>
              <a:t>K</a:t>
            </a:r>
            <a:r>
              <a:rPr lang="en-IN" sz="2400" dirty="0" err="1">
                <a:effectLst/>
                <a:latin typeface="Cambria" panose="02040503050406030204" pitchFamily="18" charset="0"/>
                <a:ea typeface="Calibri" panose="020F0502020204030204" pitchFamily="34" charset="0"/>
                <a:cs typeface="Mangal" panose="02040503050203030202" pitchFamily="18" charset="0"/>
              </a:rPr>
              <a:t>athiyawad</a:t>
            </a:r>
            <a:r>
              <a:rPr lang="en-IN" sz="2400" dirty="0">
                <a:effectLst/>
                <a:latin typeface="Cambria" panose="02040503050406030204" pitchFamily="18" charset="0"/>
                <a:ea typeface="Calibri" panose="020F0502020204030204" pitchFamily="34" charset="0"/>
                <a:cs typeface="Mangal" panose="02040503050203030202" pitchFamily="18" charset="0"/>
              </a:rPr>
              <a:t> Peninsula in Gujarat. Area under this Zone extends to 31.9 million hectares.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44245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76</a:t>
            </a:fld>
            <a:endParaRPr lang="en-IN"/>
          </a:p>
        </p:txBody>
      </p:sp>
      <p:sp>
        <p:nvSpPr>
          <p:cNvPr id="3" name="TextBox 2">
            <a:extLst>
              <a:ext uri="{FF2B5EF4-FFF2-40B4-BE49-F238E27FC236}">
                <a16:creationId xmlns="" xmlns:a16="http://schemas.microsoft.com/office/drawing/2014/main" id="{72C9D8AF-8CBE-894A-7F0D-7097FA24B84E}"/>
              </a:ext>
            </a:extLst>
          </p:cNvPr>
          <p:cNvSpPr txBox="1"/>
          <p:nvPr/>
        </p:nvSpPr>
        <p:spPr>
          <a:xfrm>
            <a:off x="272955" y="867632"/>
            <a:ext cx="10617958" cy="4669805"/>
          </a:xfrm>
          <a:prstGeom prst="rect">
            <a:avLst/>
          </a:prstGeom>
          <a:noFill/>
        </p:spPr>
        <p:txBody>
          <a:bodyPr wrap="square">
            <a:spAutoFit/>
          </a:bodyPr>
          <a:lstStyle/>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Climate:</a:t>
            </a:r>
            <a:r>
              <a:rPr lang="en-IN" sz="2400" dirty="0">
                <a:effectLst/>
                <a:latin typeface="Cambria" panose="02040503050406030204" pitchFamily="18" charset="0"/>
                <a:ea typeface="Calibri" panose="020F0502020204030204" pitchFamily="34" charset="0"/>
                <a:cs typeface="Mangal" panose="02040503050203030202" pitchFamily="18" charset="0"/>
              </a:rPr>
              <a:t> Hot summer and cold winters with a minimum annual rainfall less than 400 mm. Potential evapotranspiration demand ranges between 1500 and 2000 mm annually. Length of growing season is less than 90 days per year.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Soil type:</a:t>
            </a:r>
            <a:r>
              <a:rPr lang="en-IN" sz="2400" dirty="0">
                <a:effectLst/>
                <a:latin typeface="Cambria" panose="02040503050406030204" pitchFamily="18" charset="0"/>
                <a:ea typeface="Calibri" panose="020F0502020204030204" pitchFamily="34" charset="0"/>
                <a:cs typeface="Mangal" panose="02040503050203030202" pitchFamily="18" charset="0"/>
              </a:rPr>
              <a:t> Desert and Sandy soils with calcareous and alkaline nature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Vegetation and cropping pattern: </a:t>
            </a:r>
            <a:r>
              <a:rPr lang="en-IN" sz="2400" dirty="0">
                <a:effectLst/>
                <a:latin typeface="Cambria" panose="02040503050406030204" pitchFamily="18" charset="0"/>
                <a:ea typeface="Calibri" panose="020F0502020204030204" pitchFamily="34" charset="0"/>
                <a:cs typeface="Mangal" panose="02040503050203030202" pitchFamily="18" charset="0"/>
              </a:rPr>
              <a:t>Drastically reduced, spares and tropical thorn forest. Rainfed mono-cropping with short duration crops like pearl millet and pulses. In irrigated land crops like sugar cane, cotton, mustard, gram and wheat are grown.</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173411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77</a:t>
            </a:fld>
            <a:endParaRPr lang="en-IN"/>
          </a:p>
        </p:txBody>
      </p:sp>
      <p:sp>
        <p:nvSpPr>
          <p:cNvPr id="3" name="TextBox 2">
            <a:extLst>
              <a:ext uri="{FF2B5EF4-FFF2-40B4-BE49-F238E27FC236}">
                <a16:creationId xmlns="" xmlns:a16="http://schemas.microsoft.com/office/drawing/2014/main" id="{04EF0530-F60F-5257-47E6-DCBE23E10C9D}"/>
              </a:ext>
            </a:extLst>
          </p:cNvPr>
          <p:cNvSpPr txBox="1"/>
          <p:nvPr/>
        </p:nvSpPr>
        <p:spPr>
          <a:xfrm>
            <a:off x="996287" y="655093"/>
            <a:ext cx="10727140" cy="2987613"/>
          </a:xfrm>
          <a:prstGeom prst="rect">
            <a:avLst/>
          </a:prstGeom>
          <a:noFill/>
        </p:spPr>
        <p:txBody>
          <a:bodyPr wrap="square">
            <a:spAutoFit/>
          </a:bodyPr>
          <a:lstStyle/>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Constraints: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Indiscriminate deforestation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Scanty and Erratic rainfall pattern leading to draught at critical stages of Crop growth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Soil salinity and nutrient imbalance</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6" name="TextBox 5">
            <a:extLst>
              <a:ext uri="{FF2B5EF4-FFF2-40B4-BE49-F238E27FC236}">
                <a16:creationId xmlns="" xmlns:a16="http://schemas.microsoft.com/office/drawing/2014/main" id="{C29907E4-5E16-10C2-0799-E74E01E19551}"/>
              </a:ext>
            </a:extLst>
          </p:cNvPr>
          <p:cNvSpPr txBox="1"/>
          <p:nvPr/>
        </p:nvSpPr>
        <p:spPr>
          <a:xfrm>
            <a:off x="573206" y="3975246"/>
            <a:ext cx="10780594" cy="1797223"/>
          </a:xfrm>
          <a:prstGeom prst="rect">
            <a:avLst/>
          </a:prstGeom>
          <a:noFill/>
        </p:spPr>
        <p:txBody>
          <a:bodyPr wrap="square">
            <a:spAutoFit/>
          </a:bodyPr>
          <a:lstStyle/>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Potential of the zone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Developing irrigation sources can further increase the productivity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Dryland Agroforestry and forestry may sustain the productivity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948324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78</a:t>
            </a:fld>
            <a:endParaRPr lang="en-IN"/>
          </a:p>
        </p:txBody>
      </p:sp>
      <p:sp>
        <p:nvSpPr>
          <p:cNvPr id="3" name="TextBox 2">
            <a:extLst>
              <a:ext uri="{FF2B5EF4-FFF2-40B4-BE49-F238E27FC236}">
                <a16:creationId xmlns="" xmlns:a16="http://schemas.microsoft.com/office/drawing/2014/main" id="{4DC3D159-404C-B949-9318-E4ACBD0BC053}"/>
              </a:ext>
            </a:extLst>
          </p:cNvPr>
          <p:cNvSpPr txBox="1"/>
          <p:nvPr/>
        </p:nvSpPr>
        <p:spPr>
          <a:xfrm>
            <a:off x="723331" y="300251"/>
            <a:ext cx="10290412" cy="3551870"/>
          </a:xfrm>
          <a:prstGeom prst="rect">
            <a:avLst/>
          </a:prstGeom>
          <a:noFill/>
        </p:spPr>
        <p:txBody>
          <a:bodyPr wrap="square">
            <a:spAutoFit/>
          </a:bodyPr>
          <a:lstStyle/>
          <a:p>
            <a:pPr algn="ctr">
              <a:lnSpc>
                <a:spcPct val="150000"/>
              </a:lnSpc>
              <a:spcAft>
                <a:spcPts val="800"/>
              </a:spcAft>
            </a:pPr>
            <a:r>
              <a:rPr lang="en-IN" sz="32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Agro</a:t>
            </a:r>
            <a:r>
              <a:rPr lang="en-IN" sz="32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Eco region number 3 (Hot arid eco region 2) </a:t>
            </a:r>
            <a:endParaRPr lang="en-IN" sz="28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800" b="1" dirty="0">
                <a:effectLst/>
                <a:latin typeface="Cambria" panose="02040503050406030204" pitchFamily="18" charset="0"/>
                <a:ea typeface="Calibri" panose="020F0502020204030204" pitchFamily="34" charset="0"/>
                <a:cs typeface="Mangal" panose="02040503050203030202" pitchFamily="18" charset="0"/>
              </a:rPr>
              <a:t>Location:</a:t>
            </a:r>
            <a:r>
              <a:rPr lang="en-IN" sz="2800" dirty="0">
                <a:effectLst/>
                <a:latin typeface="Cambria" panose="02040503050406030204" pitchFamily="18" charset="0"/>
                <a:ea typeface="Calibri" panose="020F0502020204030204" pitchFamily="34" charset="0"/>
                <a:cs typeface="Mangal" panose="02040503050203030202" pitchFamily="18" charset="0"/>
              </a:rPr>
              <a:t> Deccan Plateau covering the districts of Bellary , </a:t>
            </a:r>
            <a:r>
              <a:rPr lang="en-IN" sz="2800" dirty="0" err="1">
                <a:effectLst/>
                <a:latin typeface="Cambria" panose="02040503050406030204" pitchFamily="18" charset="0"/>
                <a:ea typeface="Calibri" panose="020F0502020204030204" pitchFamily="34" charset="0"/>
                <a:cs typeface="Mangal" panose="02040503050203030202" pitchFamily="18" charset="0"/>
              </a:rPr>
              <a:t>Tumkur</a:t>
            </a:r>
            <a:r>
              <a:rPr lang="en-IN" sz="2800" dirty="0">
                <a:effectLst/>
                <a:latin typeface="Cambria" panose="02040503050406030204" pitchFamily="18" charset="0"/>
                <a:ea typeface="Calibri" panose="020F0502020204030204" pitchFamily="34" charset="0"/>
                <a:cs typeface="Mangal" panose="02040503050203030202" pitchFamily="18" charset="0"/>
              </a:rPr>
              <a:t>, North </a:t>
            </a:r>
            <a:r>
              <a:rPr lang="en-IN" sz="2800" dirty="0" err="1">
                <a:effectLst/>
                <a:latin typeface="Cambria" panose="02040503050406030204" pitchFamily="18" charset="0"/>
                <a:ea typeface="Calibri" panose="020F0502020204030204" pitchFamily="34" charset="0"/>
                <a:cs typeface="Mangal" panose="02040503050203030202" pitchFamily="18" charset="0"/>
              </a:rPr>
              <a:t>Chitradurga</a:t>
            </a:r>
            <a:r>
              <a:rPr lang="en-IN" sz="2800" dirty="0">
                <a:effectLst/>
                <a:latin typeface="Cambria" panose="02040503050406030204" pitchFamily="18" charset="0"/>
                <a:ea typeface="Calibri" panose="020F0502020204030204" pitchFamily="34" charset="0"/>
                <a:cs typeface="Mangal" panose="02040503050203030202" pitchFamily="18" charset="0"/>
              </a:rPr>
              <a:t>, South west parts of Bijapur, Raichur of Karnataka and Anantapur of Andhra Pradesh. </a:t>
            </a:r>
          </a:p>
          <a:p>
            <a:pPr marL="457200" indent="-457200" algn="just">
              <a:lnSpc>
                <a:spcPct val="150000"/>
              </a:lnSpc>
              <a:spcAft>
                <a:spcPts val="800"/>
              </a:spcAft>
              <a:buFont typeface="Arial" panose="020B0604020202020204" pitchFamily="34" charset="0"/>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The total spread of the region is 4.9 million hectares.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1092293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79</a:t>
            </a:fld>
            <a:endParaRPr lang="en-IN"/>
          </a:p>
        </p:txBody>
      </p:sp>
      <p:sp>
        <p:nvSpPr>
          <p:cNvPr id="3" name="TextBox 2">
            <a:extLst>
              <a:ext uri="{FF2B5EF4-FFF2-40B4-BE49-F238E27FC236}">
                <a16:creationId xmlns="" xmlns:a16="http://schemas.microsoft.com/office/drawing/2014/main" id="{7FC9FFF4-C6D8-C680-0AC5-F33E61B5644A}"/>
              </a:ext>
            </a:extLst>
          </p:cNvPr>
          <p:cNvSpPr txBox="1"/>
          <p:nvPr/>
        </p:nvSpPr>
        <p:spPr>
          <a:xfrm>
            <a:off x="709684" y="750628"/>
            <a:ext cx="10167582" cy="4547399"/>
          </a:xfrm>
          <a:prstGeom prst="rect">
            <a:avLst/>
          </a:prstGeom>
          <a:noFill/>
        </p:spPr>
        <p:txBody>
          <a:bodyPr wrap="square">
            <a:spAutoFit/>
          </a:bodyPr>
          <a:lstStyle/>
          <a:p>
            <a:pPr algn="just">
              <a:lnSpc>
                <a:spcPct val="150000"/>
              </a:lnSpc>
              <a:spcAft>
                <a:spcPts val="800"/>
              </a:spcAft>
            </a:pPr>
            <a:r>
              <a:rPr lang="en-IN" sz="3200" b="1" dirty="0">
                <a:effectLst/>
                <a:latin typeface="Cambria" panose="02040503050406030204" pitchFamily="18" charset="0"/>
                <a:ea typeface="Calibri" panose="020F0502020204030204" pitchFamily="34" charset="0"/>
                <a:cs typeface="Mangal" panose="02040503050203030202" pitchFamily="18" charset="0"/>
              </a:rPr>
              <a:t>Climate:</a:t>
            </a:r>
            <a:r>
              <a:rPr lang="en-IN" sz="3200" dirty="0">
                <a:effectLst/>
                <a:latin typeface="Cambria" panose="02040503050406030204" pitchFamily="18" charset="0"/>
                <a:ea typeface="Calibri" panose="020F0502020204030204" pitchFamily="34" charset="0"/>
                <a:cs typeface="Mangal" panose="02040503050203030202" pitchFamily="18" charset="0"/>
              </a:rPr>
              <a:t> Hot and dry summer and mild winters with the mean annual rainfall ranging from 400 to 500 mm. Severe drought prone area throughout the year and length of growing period is less than 90 days in a year.</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3200" b="1" dirty="0">
                <a:effectLst/>
                <a:latin typeface="Cambria" panose="02040503050406030204" pitchFamily="18" charset="0"/>
                <a:ea typeface="Calibri" panose="020F0502020204030204" pitchFamily="34" charset="0"/>
                <a:cs typeface="Mangal" panose="02040503050203030202" pitchFamily="18" charset="0"/>
              </a:rPr>
              <a:t>Soil type:</a:t>
            </a:r>
            <a:r>
              <a:rPr lang="en-IN" sz="3200" dirty="0">
                <a:effectLst/>
                <a:latin typeface="Cambria" panose="02040503050406030204" pitchFamily="18" charset="0"/>
                <a:ea typeface="Calibri" panose="020F0502020204030204" pitchFamily="34" charset="0"/>
                <a:cs typeface="Mangal" panose="02040503050203030202" pitchFamily="18" charset="0"/>
              </a:rPr>
              <a:t> Shadow to medium red loam soil and deep clayey black soil</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1073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a:t>
            </a:fld>
            <a:endParaRPr lang="en-IN"/>
          </a:p>
        </p:txBody>
      </p:sp>
      <p:sp>
        <p:nvSpPr>
          <p:cNvPr id="3" name="TextBox 2">
            <a:extLst>
              <a:ext uri="{FF2B5EF4-FFF2-40B4-BE49-F238E27FC236}">
                <a16:creationId xmlns="" xmlns:a16="http://schemas.microsoft.com/office/drawing/2014/main" id="{E52AFDB2-82C9-458E-268B-B6E6D35E15F4}"/>
              </a:ext>
            </a:extLst>
          </p:cNvPr>
          <p:cNvSpPr txBox="1"/>
          <p:nvPr/>
        </p:nvSpPr>
        <p:spPr>
          <a:xfrm>
            <a:off x="259306" y="1177974"/>
            <a:ext cx="11627893" cy="6044860"/>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Morphological types are red loams and red earth with loose topsoil.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Main features of red soils are light texture, friable structure, absence of lime concretions and free calcium carbonates and contents of soluble salts.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These soils are slightly acidic to slightly alkaline nature, medium in cation exchange capacities and near base saturated.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Dominant clay mineral is k</a:t>
            </a:r>
          </a:p>
          <a:p>
            <a:pPr marL="342900" lvl="0" indent="-342900" algn="just">
              <a:lnSpc>
                <a:spcPct val="150000"/>
              </a:lnSpc>
              <a:spcAft>
                <a:spcPts val="800"/>
              </a:spcAft>
              <a:buFont typeface="Symbol" panose="05050102010706020507" pitchFamily="18" charset="2"/>
              <a:buChar char=""/>
            </a:pPr>
            <a:r>
              <a:rPr lang="en-IN" sz="2800" dirty="0">
                <a:latin typeface="Cambria" panose="02040503050406030204" pitchFamily="18" charset="0"/>
                <a:ea typeface="Calibri" panose="020F0502020204030204" pitchFamily="34" charset="0"/>
                <a:cs typeface="Times New Roman" panose="02020603050405020304" pitchFamily="18" charset="0"/>
              </a:rPr>
              <a:t>K</a:t>
            </a:r>
            <a:r>
              <a:rPr lang="en-IN" sz="2800" dirty="0">
                <a:effectLst/>
                <a:latin typeface="Cambria" panose="02040503050406030204" pitchFamily="18" charset="0"/>
                <a:ea typeface="Calibri" panose="020F0502020204030204" pitchFamily="34" charset="0"/>
                <a:cs typeface="Times New Roman" panose="02020603050405020304" pitchFamily="18" charset="0"/>
              </a:rPr>
              <a:t>aolinite with an admixture of </a:t>
            </a:r>
            <a:r>
              <a:rPr lang="en-IN" sz="2800" dirty="0" err="1">
                <a:latin typeface="Cambria" panose="02040503050406030204" pitchFamily="18" charset="0"/>
                <a:ea typeface="Calibri" panose="020F0502020204030204" pitchFamily="34" charset="0"/>
                <a:cs typeface="Times New Roman" panose="02020603050405020304" pitchFamily="18" charset="0"/>
              </a:rPr>
              <a:t>I</a:t>
            </a:r>
            <a:r>
              <a:rPr lang="en-IN" sz="2800" dirty="0" err="1">
                <a:effectLst/>
                <a:latin typeface="Cambria" panose="02040503050406030204" pitchFamily="18" charset="0"/>
                <a:ea typeface="Calibri" panose="020F0502020204030204" pitchFamily="34" charset="0"/>
                <a:cs typeface="Times New Roman" panose="02020603050405020304" pitchFamily="18" charset="0"/>
              </a:rPr>
              <a:t>llite</a:t>
            </a:r>
            <a:r>
              <a:rPr lang="en-IN" sz="2800" dirty="0">
                <a:effectLst/>
                <a:latin typeface="Cambria" panose="020405030504060302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Times New Roman" panose="02020603050405020304" pitchFamily="18" charset="0"/>
              </a:rPr>
              <a:t>Red soils are well drained with a moderate permeability.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010144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80</a:t>
            </a:fld>
            <a:endParaRPr lang="en-IN"/>
          </a:p>
        </p:txBody>
      </p:sp>
      <p:sp>
        <p:nvSpPr>
          <p:cNvPr id="3" name="TextBox 2">
            <a:extLst>
              <a:ext uri="{FF2B5EF4-FFF2-40B4-BE49-F238E27FC236}">
                <a16:creationId xmlns="" xmlns:a16="http://schemas.microsoft.com/office/drawing/2014/main" id="{D497AF9F-C6EC-8D5A-3512-1E62B26A31CA}"/>
              </a:ext>
            </a:extLst>
          </p:cNvPr>
          <p:cNvSpPr txBox="1"/>
          <p:nvPr/>
        </p:nvSpPr>
        <p:spPr>
          <a:xfrm>
            <a:off x="477670" y="1034439"/>
            <a:ext cx="10726003" cy="5223802"/>
          </a:xfrm>
          <a:prstGeom prst="rect">
            <a:avLst/>
          </a:prstGeom>
          <a:noFill/>
        </p:spPr>
        <p:txBody>
          <a:bodyPr wrap="square">
            <a:spAutoFit/>
          </a:bodyPr>
          <a:lstStyle/>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Vegetation and cropping pattern:</a:t>
            </a:r>
            <a:r>
              <a:rPr lang="en-IN" sz="2400" dirty="0">
                <a:effectLst/>
                <a:latin typeface="Cambria" panose="02040503050406030204" pitchFamily="18" charset="0"/>
                <a:ea typeface="Calibri" panose="020F0502020204030204" pitchFamily="34" charset="0"/>
                <a:cs typeface="Mangal" panose="02040503050203030202" pitchFamily="18" charset="0"/>
              </a:rPr>
              <a:t> Tropical dry deciduous and tropical thorn forests. Irrigated farming includes growing of sugarcane, cotton, safflower and groundnut. Rainfed Mono-cropping is carried out with during rainy season pearl millet or post rainy season with stored residual moisture sorghum or safflower</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Constraint:</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Soil erosion during rainy season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Poor and ill distributed rainfall and occasional crop failure due to prolonged dry spell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Mangal" panose="02040503050203030202" pitchFamily="18" charset="0"/>
              </a:rPr>
              <a:t>Poor Workability of black soil</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266569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81</a:t>
            </a:fld>
            <a:endParaRPr lang="en-IN"/>
          </a:p>
        </p:txBody>
      </p:sp>
      <p:sp>
        <p:nvSpPr>
          <p:cNvPr id="3" name="TextBox 2">
            <a:extLst>
              <a:ext uri="{FF2B5EF4-FFF2-40B4-BE49-F238E27FC236}">
                <a16:creationId xmlns="" xmlns:a16="http://schemas.microsoft.com/office/drawing/2014/main" id="{94C26595-B614-078F-1073-E5B8EC2E175D}"/>
              </a:ext>
            </a:extLst>
          </p:cNvPr>
          <p:cNvSpPr txBox="1"/>
          <p:nvPr/>
        </p:nvSpPr>
        <p:spPr>
          <a:xfrm>
            <a:off x="341194" y="559558"/>
            <a:ext cx="10454185" cy="4772397"/>
          </a:xfrm>
          <a:prstGeom prst="rect">
            <a:avLst/>
          </a:prstGeom>
          <a:noFill/>
        </p:spPr>
        <p:txBody>
          <a:bodyPr wrap="square">
            <a:spAutoFit/>
          </a:bodyPr>
          <a:lstStyle/>
          <a:p>
            <a:pPr algn="just">
              <a:lnSpc>
                <a:spcPct val="150000"/>
              </a:lnSpc>
              <a:spcAft>
                <a:spcPts val="800"/>
              </a:spcAft>
            </a:pPr>
            <a:r>
              <a:rPr lang="en-IN" sz="24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SEMI ARID ECOSYSTEM </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ctr">
              <a:lnSpc>
                <a:spcPct val="150000"/>
              </a:lnSpc>
              <a:spcAft>
                <a:spcPts val="800"/>
              </a:spcAft>
            </a:pPr>
            <a:r>
              <a:rPr lang="en-IN" sz="24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Agro</a:t>
            </a:r>
            <a:r>
              <a:rPr lang="en-IN" sz="24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Eco region number 4 (Hot semi-arid eco region 1)</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Location:</a:t>
            </a:r>
            <a:r>
              <a:rPr lang="en-IN" sz="2400" dirty="0">
                <a:effectLst/>
                <a:latin typeface="Cambria" panose="02040503050406030204" pitchFamily="18" charset="0"/>
                <a:ea typeface="Calibri" panose="020F0502020204030204" pitchFamily="34" charset="0"/>
                <a:cs typeface="Mangal" panose="02040503050203030202" pitchFamily="18" charset="0"/>
              </a:rPr>
              <a:t> Parts of Gujarat (5 districts), Haryana (8 districts), Punjab (7 districts), Union Territory of Delhi, Uttar Pradesh (29 districts) and Rajasthan (11 districts). This region extends to 2.2 million hectares.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Climate:</a:t>
            </a:r>
            <a:r>
              <a:rPr lang="en-IN" sz="2400" dirty="0">
                <a:effectLst/>
                <a:latin typeface="Cambria" panose="02040503050406030204" pitchFamily="18" charset="0"/>
                <a:ea typeface="Calibri" panose="020F0502020204030204" pitchFamily="34" charset="0"/>
                <a:cs typeface="Mangal" panose="02040503050203030202" pitchFamily="18" charset="0"/>
              </a:rPr>
              <a:t> Hot and dry summers and cold winters with the mean annual rainfall ranging between 500 to 1000 mm. Length of growing period is 90 to 150 days in a year.</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4517669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82</a:t>
            </a:fld>
            <a:endParaRPr lang="en-IN"/>
          </a:p>
        </p:txBody>
      </p:sp>
      <p:sp>
        <p:nvSpPr>
          <p:cNvPr id="3" name="TextBox 2">
            <a:extLst>
              <a:ext uri="{FF2B5EF4-FFF2-40B4-BE49-F238E27FC236}">
                <a16:creationId xmlns="" xmlns:a16="http://schemas.microsoft.com/office/drawing/2014/main" id="{8716BF74-D510-071E-DFB3-9B7A33E7A8D7}"/>
              </a:ext>
            </a:extLst>
          </p:cNvPr>
          <p:cNvSpPr txBox="1"/>
          <p:nvPr/>
        </p:nvSpPr>
        <p:spPr>
          <a:xfrm>
            <a:off x="436728" y="600501"/>
            <a:ext cx="11204812" cy="5295937"/>
          </a:xfrm>
          <a:prstGeom prst="rect">
            <a:avLst/>
          </a:prstGeom>
          <a:noFill/>
        </p:spPr>
        <p:txBody>
          <a:bodyPr wrap="square">
            <a:spAutoFit/>
          </a:bodyPr>
          <a:lstStyle/>
          <a:p>
            <a:pPr algn="just">
              <a:lnSpc>
                <a:spcPct val="150000"/>
              </a:lnSpc>
              <a:spcAft>
                <a:spcPts val="800"/>
              </a:spcAft>
            </a:pPr>
            <a:r>
              <a:rPr lang="en-IN" sz="2800" b="1" dirty="0">
                <a:effectLst/>
                <a:latin typeface="Cambria" panose="02040503050406030204" pitchFamily="18" charset="0"/>
                <a:ea typeface="Calibri" panose="020F0502020204030204" pitchFamily="34" charset="0"/>
                <a:cs typeface="Mangal" panose="02040503050203030202" pitchFamily="18" charset="0"/>
              </a:rPr>
              <a:t>Soil type:</a:t>
            </a:r>
            <a:r>
              <a:rPr lang="en-IN" sz="2800" dirty="0">
                <a:effectLst/>
                <a:latin typeface="Cambria" panose="02040503050406030204" pitchFamily="18" charset="0"/>
                <a:ea typeface="Calibri" panose="020F0502020204030204" pitchFamily="34" charset="0"/>
                <a:cs typeface="Mangal" panose="02040503050203030202" pitchFamily="18" charset="0"/>
              </a:rPr>
              <a:t> Course to fine loam and sand dunes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800" b="1" dirty="0">
                <a:effectLst/>
                <a:latin typeface="Cambria" panose="02040503050406030204" pitchFamily="18" charset="0"/>
                <a:ea typeface="Calibri" panose="020F0502020204030204" pitchFamily="34" charset="0"/>
                <a:cs typeface="Mangal" panose="02040503050203030202" pitchFamily="18" charset="0"/>
              </a:rPr>
              <a:t>Vegetation and cropping pattern:</a:t>
            </a:r>
            <a:r>
              <a:rPr lang="en-IN" sz="2800" dirty="0">
                <a:effectLst/>
                <a:latin typeface="Cambria" panose="02040503050406030204" pitchFamily="18" charset="0"/>
                <a:ea typeface="Calibri" panose="020F0502020204030204" pitchFamily="34" charset="0"/>
                <a:cs typeface="Mangal" panose="02040503050203030202" pitchFamily="18" charset="0"/>
              </a:rPr>
              <a:t> Tropical deciduous and tropical thorn forest. Irrigated farming is followed in 65% of the total cultivable area and the crops cultivated are wheat, rice, millet, maize, pulses, berseem, mustard and sugarcane. Rainfed agriculture is followed in 35% of the area with mono-cropping of seasonal crops like sorghum, soybean and pigeon pea and post seasonal crops like ok pulses, lentil and wheat on residual moisture.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382194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83</a:t>
            </a:fld>
            <a:endParaRPr lang="en-IN"/>
          </a:p>
        </p:txBody>
      </p:sp>
      <p:sp>
        <p:nvSpPr>
          <p:cNvPr id="3" name="TextBox 2">
            <a:extLst>
              <a:ext uri="{FF2B5EF4-FFF2-40B4-BE49-F238E27FC236}">
                <a16:creationId xmlns="" xmlns:a16="http://schemas.microsoft.com/office/drawing/2014/main" id="{EB50EA41-7C86-8A51-808D-3E980378C4FB}"/>
              </a:ext>
            </a:extLst>
          </p:cNvPr>
          <p:cNvSpPr txBox="1"/>
          <p:nvPr/>
        </p:nvSpPr>
        <p:spPr>
          <a:xfrm>
            <a:off x="241110" y="208898"/>
            <a:ext cx="11709779" cy="6147452"/>
          </a:xfrm>
          <a:prstGeom prst="rect">
            <a:avLst/>
          </a:prstGeom>
          <a:noFill/>
        </p:spPr>
        <p:txBody>
          <a:bodyPr wrap="square">
            <a:spAutoFit/>
          </a:bodyPr>
          <a:lstStyle/>
          <a:p>
            <a:pPr algn="just">
              <a:lnSpc>
                <a:spcPct val="150000"/>
              </a:lnSpc>
              <a:spcAft>
                <a:spcPts val="800"/>
              </a:spcAft>
            </a:pPr>
            <a:r>
              <a:rPr lang="en-IN" sz="2800" b="1" dirty="0">
                <a:effectLst/>
                <a:latin typeface="Cambria" panose="02040503050406030204" pitchFamily="18" charset="0"/>
                <a:ea typeface="Calibri" panose="020F0502020204030204" pitchFamily="34" charset="0"/>
                <a:cs typeface="Mangal" panose="02040503050203030202" pitchFamily="18" charset="0"/>
              </a:rPr>
              <a:t>Constraints: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Nature of soil with low water holding capacity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Lowering water table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Salinity and </a:t>
            </a:r>
            <a:r>
              <a:rPr lang="en-IN" sz="2800" dirty="0" err="1">
                <a:effectLst/>
                <a:latin typeface="Cambria" panose="02040503050406030204" pitchFamily="18" charset="0"/>
                <a:ea typeface="Calibri" panose="020F0502020204030204" pitchFamily="34" charset="0"/>
                <a:cs typeface="Mangal" panose="02040503050203030202" pitchFamily="18" charset="0"/>
              </a:rPr>
              <a:t>sodicity</a:t>
            </a:r>
            <a:r>
              <a:rPr lang="en-IN" sz="2800" dirty="0">
                <a:effectLst/>
                <a:latin typeface="Cambria" panose="02040503050406030204" pitchFamily="18" charset="0"/>
                <a:ea typeface="Calibri" panose="020F0502020204030204" pitchFamily="34" charset="0"/>
                <a:cs typeface="Mangal" panose="02040503050203030202" pitchFamily="18" charset="0"/>
              </a:rPr>
              <a:t> due to in perfect drainage condition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800" b="1" dirty="0">
                <a:effectLst/>
                <a:latin typeface="Cambria" panose="02040503050406030204" pitchFamily="18" charset="0"/>
                <a:ea typeface="Calibri" panose="020F0502020204030204" pitchFamily="34" charset="0"/>
                <a:cs typeface="Mangal" panose="02040503050203030202" pitchFamily="18" charset="0"/>
              </a:rPr>
              <a:t>Potential of the region: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Introduction of irrigation facilities and changes in cropping pattern from low value crops like millets to high value crops like cotton, sugarcane and wheat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800" dirty="0">
                <a:effectLst/>
                <a:latin typeface="Cambria" panose="02040503050406030204" pitchFamily="18" charset="0"/>
                <a:ea typeface="Calibri" panose="020F0502020204030204" pitchFamily="34" charset="0"/>
                <a:cs typeface="Mangal" panose="02040503050203030202" pitchFamily="18" charset="0"/>
              </a:rPr>
              <a:t>Crop diversification to oil seeds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902959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84</a:t>
            </a:fld>
            <a:endParaRPr lang="en-IN"/>
          </a:p>
        </p:txBody>
      </p:sp>
      <p:sp>
        <p:nvSpPr>
          <p:cNvPr id="3" name="TextBox 2">
            <a:extLst>
              <a:ext uri="{FF2B5EF4-FFF2-40B4-BE49-F238E27FC236}">
                <a16:creationId xmlns="" xmlns:a16="http://schemas.microsoft.com/office/drawing/2014/main" id="{E309087C-897D-71D0-4232-A7024A43DDA0}"/>
              </a:ext>
            </a:extLst>
          </p:cNvPr>
          <p:cNvSpPr txBox="1"/>
          <p:nvPr/>
        </p:nvSpPr>
        <p:spPr>
          <a:xfrm>
            <a:off x="423081" y="816336"/>
            <a:ext cx="11641540" cy="5326395"/>
          </a:xfrm>
          <a:prstGeom prst="rect">
            <a:avLst/>
          </a:prstGeom>
          <a:noFill/>
        </p:spPr>
        <p:txBody>
          <a:bodyPr wrap="square">
            <a:spAutoFit/>
          </a:bodyPr>
          <a:lstStyle/>
          <a:p>
            <a:pPr algn="just">
              <a:lnSpc>
                <a:spcPct val="150000"/>
              </a:lnSpc>
              <a:spcAft>
                <a:spcPts val="800"/>
              </a:spcAft>
            </a:pPr>
            <a:r>
              <a:rPr lang="en-IN" sz="2400" b="1" dirty="0" err="1">
                <a:effectLst/>
                <a:latin typeface="Cambria" panose="02040503050406030204" pitchFamily="18" charset="0"/>
                <a:ea typeface="Calibri" panose="020F0502020204030204" pitchFamily="34" charset="0"/>
                <a:cs typeface="Mangal" panose="02040503050203030202" pitchFamily="18" charset="0"/>
              </a:rPr>
              <a:t>Agro</a:t>
            </a:r>
            <a:r>
              <a:rPr lang="en-IN" sz="2400" b="1" dirty="0">
                <a:effectLst/>
                <a:latin typeface="Cambria" panose="02040503050406030204" pitchFamily="18" charset="0"/>
                <a:ea typeface="Calibri" panose="020F0502020204030204" pitchFamily="34" charset="0"/>
                <a:cs typeface="Mangal" panose="02040503050203030202" pitchFamily="18" charset="0"/>
              </a:rPr>
              <a:t> Eco region number 5 (Hot semi-arid eco region 2)</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Location:</a:t>
            </a:r>
            <a:r>
              <a:rPr lang="en-IN" sz="2400" dirty="0">
                <a:effectLst/>
                <a:latin typeface="Cambria" panose="02040503050406030204" pitchFamily="18" charset="0"/>
                <a:ea typeface="Calibri" panose="020F0502020204030204" pitchFamily="34" charset="0"/>
                <a:cs typeface="Mangal" panose="02040503050203030202" pitchFamily="18" charset="0"/>
              </a:rPr>
              <a:t> Western Madhya Pradesh (10 districts), South Eastern parts of Rajasthan (5 districts) and Gujarat (10 districts) and Union Territory of Diu. This zone covers 17.6 million hectares.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Climate:</a:t>
            </a:r>
            <a:r>
              <a:rPr lang="en-IN" sz="2400" dirty="0">
                <a:effectLst/>
                <a:latin typeface="Cambria" panose="02040503050406030204" pitchFamily="18" charset="0"/>
                <a:ea typeface="Calibri" panose="020F0502020204030204" pitchFamily="34" charset="0"/>
                <a:cs typeface="Mangal" panose="02040503050203030202" pitchFamily="18" charset="0"/>
              </a:rPr>
              <a:t> Hot and wet summer and cold winter with a mean annual rainfall of 500 to 1000 mm and the length of growing period 90 to 150 days. Certain districts of the states of Madhya Pradesh, Rajasthan and Gujarat are prone to drought once in three years.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Soil type:</a:t>
            </a:r>
            <a:r>
              <a:rPr lang="en-IN" sz="2400" dirty="0">
                <a:effectLst/>
                <a:latin typeface="Cambria" panose="02040503050406030204" pitchFamily="18" charset="0"/>
                <a:ea typeface="Calibri" panose="020F0502020204030204" pitchFamily="34" charset="0"/>
                <a:cs typeface="Mangal" panose="02040503050203030202" pitchFamily="18" charset="0"/>
              </a:rPr>
              <a:t> Deep loam to clay and black soils. Coastal areas in Gujarat have clay and sandy soils with slight alkalinity.</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70094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85</a:t>
            </a:fld>
            <a:endParaRPr lang="en-IN"/>
          </a:p>
        </p:txBody>
      </p:sp>
      <p:sp>
        <p:nvSpPr>
          <p:cNvPr id="3" name="TextBox 2">
            <a:extLst>
              <a:ext uri="{FF2B5EF4-FFF2-40B4-BE49-F238E27FC236}">
                <a16:creationId xmlns="" xmlns:a16="http://schemas.microsoft.com/office/drawing/2014/main" id="{8F2B4346-16CB-E6D0-AA01-2E4E40C44551}"/>
              </a:ext>
            </a:extLst>
          </p:cNvPr>
          <p:cNvSpPr txBox="1"/>
          <p:nvPr/>
        </p:nvSpPr>
        <p:spPr>
          <a:xfrm>
            <a:off x="0" y="109277"/>
            <a:ext cx="11000096" cy="6034216"/>
          </a:xfrm>
          <a:prstGeom prst="rect">
            <a:avLst/>
          </a:prstGeom>
          <a:noFill/>
        </p:spPr>
        <p:txBody>
          <a:bodyPr wrap="square">
            <a:spAutoFit/>
          </a:bodyPr>
          <a:lstStyle/>
          <a:p>
            <a:pPr algn="just">
              <a:lnSpc>
                <a:spcPct val="150000"/>
              </a:lnSpc>
              <a:spcAft>
                <a:spcPts val="800"/>
              </a:spcAft>
            </a:pPr>
            <a:r>
              <a:rPr lang="en-IN" sz="2200" b="1" dirty="0">
                <a:effectLst/>
                <a:latin typeface="Cambria" panose="02040503050406030204" pitchFamily="18" charset="0"/>
                <a:ea typeface="Calibri" panose="020F0502020204030204" pitchFamily="34" charset="0"/>
                <a:cs typeface="Mangal" panose="02040503050203030202" pitchFamily="18" charset="0"/>
              </a:rPr>
              <a:t>Vegetation and cropping pattern:</a:t>
            </a:r>
            <a:r>
              <a:rPr lang="en-IN" sz="2200" dirty="0">
                <a:effectLst/>
                <a:latin typeface="Cambria" panose="02040503050406030204" pitchFamily="18" charset="0"/>
                <a:ea typeface="Calibri" panose="020F0502020204030204" pitchFamily="34" charset="0"/>
                <a:cs typeface="Mangal" panose="02040503050203030202" pitchFamily="18" charset="0"/>
              </a:rPr>
              <a:t> This region is characterized by dry deciduous forest. Dry farming is practised in most areas with kharif crops like sorghum, pearl millet, pigeon pea, groundnut, soybean, maize and pulses and with Rabi crops like safflower, sunflower and gram</a:t>
            </a:r>
            <a:endParaRPr lang="en-IN" sz="2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200" b="1" dirty="0">
                <a:effectLst/>
                <a:latin typeface="Cambria" panose="02040503050406030204" pitchFamily="18" charset="0"/>
                <a:ea typeface="Calibri" panose="020F0502020204030204" pitchFamily="34" charset="0"/>
                <a:cs typeface="Mangal" panose="02040503050203030202" pitchFamily="18" charset="0"/>
              </a:rPr>
              <a:t>Constraints: </a:t>
            </a:r>
            <a:endParaRPr lang="en-IN" sz="2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200" dirty="0">
                <a:effectLst/>
                <a:latin typeface="Cambria" panose="02040503050406030204" pitchFamily="18" charset="0"/>
                <a:ea typeface="Calibri" panose="020F0502020204030204" pitchFamily="34" charset="0"/>
                <a:cs typeface="Mangal" panose="02040503050203030202" pitchFamily="18" charset="0"/>
              </a:rPr>
              <a:t>Intermittent or occasional drought occurrence </a:t>
            </a:r>
            <a:endParaRPr lang="en-IN" sz="2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200" dirty="0">
                <a:effectLst/>
                <a:latin typeface="Cambria" panose="02040503050406030204" pitchFamily="18" charset="0"/>
                <a:ea typeface="Calibri" panose="020F0502020204030204" pitchFamily="34" charset="0"/>
                <a:cs typeface="Mangal" panose="02040503050203030202" pitchFamily="18" charset="0"/>
              </a:rPr>
              <a:t>Soil salinity or alkalinity due to imperfect drainage or inundation of seawater leading to crop failure</a:t>
            </a:r>
            <a:endParaRPr lang="en-IN" sz="2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200" b="1" dirty="0">
                <a:effectLst/>
                <a:latin typeface="Cambria" panose="02040503050406030204" pitchFamily="18" charset="0"/>
                <a:ea typeface="Calibri" panose="020F0502020204030204" pitchFamily="34" charset="0"/>
                <a:cs typeface="Mangal" panose="02040503050203030202" pitchFamily="18" charset="0"/>
              </a:rPr>
              <a:t>Potential of the region: </a:t>
            </a:r>
            <a:endParaRPr lang="en-IN" sz="2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200" dirty="0">
                <a:effectLst/>
                <a:latin typeface="Cambria" panose="02040503050406030204" pitchFamily="18" charset="0"/>
                <a:ea typeface="Calibri" panose="020F0502020204030204" pitchFamily="34" charset="0"/>
                <a:cs typeface="Mangal" panose="02040503050203030202" pitchFamily="18" charset="0"/>
              </a:rPr>
              <a:t>Development through minor irrigation project </a:t>
            </a:r>
            <a:endParaRPr lang="en-IN" sz="2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200" dirty="0">
                <a:effectLst/>
                <a:latin typeface="Cambria" panose="02040503050406030204" pitchFamily="18" charset="0"/>
                <a:ea typeface="Calibri" panose="020F0502020204030204" pitchFamily="34" charset="0"/>
                <a:cs typeface="Mangal" panose="02040503050203030202" pitchFamily="18" charset="0"/>
              </a:rPr>
              <a:t>Forestry and dryland horticulture activities</a:t>
            </a:r>
            <a:endParaRPr lang="en-IN" sz="22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882978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86</a:t>
            </a:fld>
            <a:endParaRPr lang="en-IN"/>
          </a:p>
        </p:txBody>
      </p:sp>
      <p:sp>
        <p:nvSpPr>
          <p:cNvPr id="3" name="TextBox 2">
            <a:extLst>
              <a:ext uri="{FF2B5EF4-FFF2-40B4-BE49-F238E27FC236}">
                <a16:creationId xmlns="" xmlns:a16="http://schemas.microsoft.com/office/drawing/2014/main" id="{9B3599EC-C748-4F35-A476-E9F8189E68B7}"/>
              </a:ext>
            </a:extLst>
          </p:cNvPr>
          <p:cNvSpPr txBox="1"/>
          <p:nvPr/>
        </p:nvSpPr>
        <p:spPr>
          <a:xfrm>
            <a:off x="409433" y="816336"/>
            <a:ext cx="10617958" cy="5326395"/>
          </a:xfrm>
          <a:prstGeom prst="rect">
            <a:avLst/>
          </a:prstGeom>
          <a:noFill/>
        </p:spPr>
        <p:txBody>
          <a:bodyPr wrap="square">
            <a:spAutoFit/>
          </a:bodyPr>
          <a:lstStyle/>
          <a:p>
            <a:pPr algn="ctr">
              <a:lnSpc>
                <a:spcPct val="150000"/>
              </a:lnSpc>
              <a:spcAft>
                <a:spcPts val="800"/>
              </a:spcAft>
            </a:pPr>
            <a:r>
              <a:rPr lang="en-IN" sz="24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Agro</a:t>
            </a:r>
            <a:r>
              <a:rPr lang="en-IN" sz="24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Eco region number 6 (hot semi-arid eco region 3)</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Location:</a:t>
            </a:r>
            <a:r>
              <a:rPr lang="en-IN" sz="2400" dirty="0">
                <a:effectLst/>
                <a:latin typeface="Cambria" panose="02040503050406030204" pitchFamily="18" charset="0"/>
                <a:ea typeface="Calibri" panose="020F0502020204030204" pitchFamily="34" charset="0"/>
                <a:cs typeface="Mangal" panose="02040503050203030202" pitchFamily="18" charset="0"/>
              </a:rPr>
              <a:t> Western parts of Maharashtra (20 districts), Northern parts of Karnataka (6 districts) and Western parts of Andhra Pradesh (2 districts). The zone spreads over 31 million hectares.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Climate:</a:t>
            </a:r>
            <a:r>
              <a:rPr lang="en-IN" sz="2400" dirty="0">
                <a:effectLst/>
                <a:latin typeface="Cambria" panose="02040503050406030204" pitchFamily="18" charset="0"/>
                <a:ea typeface="Calibri" panose="020F0502020204030204" pitchFamily="34" charset="0"/>
                <a:cs typeface="Mangal" panose="02040503050203030202" pitchFamily="18" charset="0"/>
              </a:rPr>
              <a:t> Hot and humid summer and mild and dry winter with an annual rainfall of 600 to 1000 mm. Length of growing period is between 90 and 150 days. Some districts are drought prone and the drought spell may be severe once in 3 years.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Soil type:</a:t>
            </a:r>
            <a:r>
              <a:rPr lang="en-IN" sz="2400" dirty="0">
                <a:effectLst/>
                <a:latin typeface="Cambria" panose="02040503050406030204" pitchFamily="18" charset="0"/>
                <a:ea typeface="Calibri" panose="020F0502020204030204" pitchFamily="34" charset="0"/>
                <a:cs typeface="Mangal" panose="02040503050203030202" pitchFamily="18" charset="0"/>
              </a:rPr>
              <a:t> Shallow loam to Clay soils with calcareous or alkaline nature</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63932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87</a:t>
            </a:fld>
            <a:endParaRPr lang="en-IN"/>
          </a:p>
        </p:txBody>
      </p:sp>
      <p:sp>
        <p:nvSpPr>
          <p:cNvPr id="3" name="TextBox 2">
            <a:extLst>
              <a:ext uri="{FF2B5EF4-FFF2-40B4-BE49-F238E27FC236}">
                <a16:creationId xmlns="" xmlns:a16="http://schemas.microsoft.com/office/drawing/2014/main" id="{F1C0BBDA-6E69-9B8A-127A-751624CA8FF0}"/>
              </a:ext>
            </a:extLst>
          </p:cNvPr>
          <p:cNvSpPr txBox="1"/>
          <p:nvPr/>
        </p:nvSpPr>
        <p:spPr>
          <a:xfrm>
            <a:off x="150124" y="141793"/>
            <a:ext cx="10727141" cy="5613653"/>
          </a:xfrm>
          <a:prstGeom prst="rect">
            <a:avLst/>
          </a:prstGeom>
          <a:noFill/>
        </p:spPr>
        <p:txBody>
          <a:bodyPr wrap="square">
            <a:spAutoFit/>
          </a:bodyPr>
          <a:lstStyle/>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Vegetation and cropping pattern:</a:t>
            </a:r>
            <a:r>
              <a:rPr lang="en-IN" sz="2000" dirty="0">
                <a:effectLst/>
                <a:latin typeface="Cambria" panose="02040503050406030204" pitchFamily="18" charset="0"/>
                <a:ea typeface="Calibri" panose="020F0502020204030204" pitchFamily="34" charset="0"/>
                <a:cs typeface="Mangal" panose="02040503050203030202" pitchFamily="18" charset="0"/>
              </a:rPr>
              <a:t> The region is found with tropical dry deciduous tropical thorn forest. Mono-cropping is followed under rainfed condition with kharif crops like pearl millet or post rainy season crops like safflower and sunflower. With irrigation facilities crops like cotton and groundnut are grown.</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Constraints :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Prolonged dry spells leading to reduced growth and crop failure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Soil erosion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Nutrient imbalance in soil</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Potential of the region :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Achievable high productivity with better water management practices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Dryland Agroforestry and horticulture</a:t>
            </a: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4999609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88</a:t>
            </a:fld>
            <a:endParaRPr lang="en-IN"/>
          </a:p>
        </p:txBody>
      </p:sp>
      <p:sp>
        <p:nvSpPr>
          <p:cNvPr id="3" name="TextBox 2">
            <a:extLst>
              <a:ext uri="{FF2B5EF4-FFF2-40B4-BE49-F238E27FC236}">
                <a16:creationId xmlns="" xmlns:a16="http://schemas.microsoft.com/office/drawing/2014/main" id="{EFB8F86F-0D67-80DC-BB8E-3F5ABA6D44DC}"/>
              </a:ext>
            </a:extLst>
          </p:cNvPr>
          <p:cNvSpPr txBox="1"/>
          <p:nvPr/>
        </p:nvSpPr>
        <p:spPr>
          <a:xfrm>
            <a:off x="0" y="355345"/>
            <a:ext cx="11353800" cy="4772397"/>
          </a:xfrm>
          <a:prstGeom prst="rect">
            <a:avLst/>
          </a:prstGeom>
          <a:noFill/>
        </p:spPr>
        <p:txBody>
          <a:bodyPr wrap="square">
            <a:spAutoFit/>
          </a:bodyPr>
          <a:lstStyle/>
          <a:p>
            <a:pPr algn="just">
              <a:lnSpc>
                <a:spcPct val="150000"/>
              </a:lnSpc>
              <a:spcAft>
                <a:spcPts val="800"/>
              </a:spcAft>
            </a:pPr>
            <a:r>
              <a:rPr lang="en-IN" sz="24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Agro</a:t>
            </a:r>
            <a:r>
              <a:rPr lang="en-IN" sz="24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Eco region number 7 (Hot semi-arid eco region 4)</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Location:</a:t>
            </a:r>
            <a:r>
              <a:rPr lang="en-IN" sz="2400" dirty="0">
                <a:effectLst/>
                <a:latin typeface="Cambria" panose="02040503050406030204" pitchFamily="18" charset="0"/>
                <a:ea typeface="Calibri" panose="020F0502020204030204" pitchFamily="34" charset="0"/>
                <a:cs typeface="Mangal" panose="02040503050203030202" pitchFamily="18" charset="0"/>
              </a:rPr>
              <a:t> Deccan Plateau and Eastern parts of Andhra Pradesh (14 districts). This region spreads over 16.5 million hectares.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Climate : </a:t>
            </a:r>
            <a:r>
              <a:rPr lang="en-IN" sz="2400" dirty="0">
                <a:effectLst/>
                <a:latin typeface="Cambria" panose="02040503050406030204" pitchFamily="18" charset="0"/>
                <a:ea typeface="Calibri" panose="020F0502020204030204" pitchFamily="34" charset="0"/>
                <a:cs typeface="Mangal" panose="02040503050203030202" pitchFamily="18" charset="0"/>
              </a:rPr>
              <a:t>Hot and moist summer and mild and dry winter with the mean annual rainfall of 600 to 1100 mm. Length of the growing period is ranging between 90 and 150 days in a year. In this zone 6 districts are prone to drought.</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Soil type:</a:t>
            </a:r>
            <a:r>
              <a:rPr lang="en-IN" sz="2400" dirty="0">
                <a:effectLst/>
                <a:latin typeface="Cambria" panose="02040503050406030204" pitchFamily="18" charset="0"/>
                <a:ea typeface="Calibri" panose="020F0502020204030204" pitchFamily="34" charset="0"/>
                <a:cs typeface="Mangal" panose="02040503050203030202" pitchFamily="18" charset="0"/>
              </a:rPr>
              <a:t> Black cotton soils are calcareous and strong alkaline in nature. Isolated track are found with red soils, which is non-calcareous and neutral in reaction.</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347883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89</a:t>
            </a:fld>
            <a:endParaRPr lang="en-IN"/>
          </a:p>
        </p:txBody>
      </p:sp>
      <p:sp>
        <p:nvSpPr>
          <p:cNvPr id="3" name="TextBox 2">
            <a:extLst>
              <a:ext uri="{FF2B5EF4-FFF2-40B4-BE49-F238E27FC236}">
                <a16:creationId xmlns="" xmlns:a16="http://schemas.microsoft.com/office/drawing/2014/main" id="{EC46919C-24C1-6D3B-8CE5-6B292163E7D2}"/>
              </a:ext>
            </a:extLst>
          </p:cNvPr>
          <p:cNvSpPr txBox="1"/>
          <p:nvPr/>
        </p:nvSpPr>
        <p:spPr>
          <a:xfrm>
            <a:off x="204715" y="433308"/>
            <a:ext cx="10849971" cy="5991384"/>
          </a:xfrm>
          <a:prstGeom prst="rect">
            <a:avLst/>
          </a:prstGeom>
          <a:noFill/>
        </p:spPr>
        <p:txBody>
          <a:bodyPr wrap="square">
            <a:spAutoFit/>
          </a:bodyPr>
          <a:lstStyle/>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Vegetation and cropping pattern :</a:t>
            </a:r>
            <a:r>
              <a:rPr lang="en-IN" sz="2000" dirty="0">
                <a:effectLst/>
                <a:latin typeface="Cambria" panose="02040503050406030204" pitchFamily="18" charset="0"/>
                <a:ea typeface="Calibri" panose="020F0502020204030204" pitchFamily="34" charset="0"/>
                <a:cs typeface="Mangal" panose="02040503050203030202" pitchFamily="18" charset="0"/>
              </a:rPr>
              <a:t> Tropical dry deciduous and thorny forest. Traditional farming under rainfed condition is followed with kharif crops like sorghum, cotton, pigeon pea, rice, groundnut and castor and rabi crops like sorghum, sunflower, safflower and other oil seeds, rice is the major crop under irrigated condition.</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Constraint:</a:t>
            </a:r>
            <a:r>
              <a:rPr lang="en-IN" sz="2000" dirty="0">
                <a:effectLst/>
                <a:latin typeface="Cambria" panose="02040503050406030204" pitchFamily="18" charset="0"/>
                <a:ea typeface="Calibri" panose="020F0502020204030204" pitchFamily="34" charset="0"/>
                <a:cs typeface="Mangal" panose="02040503050203030202" pitchFamily="18" charset="0"/>
              </a:rPr>
              <a:t>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Soil erosion due to high runoff leading to loss of soil and nutrients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Crop failure due to frequent drought under rainfed condition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Imperfect drainage under irrigated conditions leading to salinity and </a:t>
            </a:r>
            <a:r>
              <a:rPr lang="en-IN" sz="2000" dirty="0" err="1">
                <a:effectLst/>
                <a:latin typeface="Cambria" panose="02040503050406030204" pitchFamily="18" charset="0"/>
                <a:ea typeface="Calibri" panose="020F0502020204030204" pitchFamily="34" charset="0"/>
                <a:cs typeface="Mangal" panose="02040503050203030202" pitchFamily="18" charset="0"/>
              </a:rPr>
              <a:t>sodicity</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Potential of the region: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Achievable high productivity with better water management practices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Dryland Agroforestry and horticulture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Watershed program</a:t>
            </a:r>
            <a:endParaRPr lang="en-IN" sz="2000" dirty="0"/>
          </a:p>
        </p:txBody>
      </p:sp>
    </p:spTree>
    <p:extLst>
      <p:ext uri="{BB962C8B-B14F-4D97-AF65-F5344CB8AC3E}">
        <p14:creationId xmlns:p14="http://schemas.microsoft.com/office/powerpoint/2010/main" val="335968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9</a:t>
            </a:fld>
            <a:endParaRPr lang="en-IN"/>
          </a:p>
        </p:txBody>
      </p:sp>
      <p:sp>
        <p:nvSpPr>
          <p:cNvPr id="3" name="TextBox 2">
            <a:extLst>
              <a:ext uri="{FF2B5EF4-FFF2-40B4-BE49-F238E27FC236}">
                <a16:creationId xmlns="" xmlns:a16="http://schemas.microsoft.com/office/drawing/2014/main" id="{8DF9E00C-8A2B-4417-ED6D-4C5D2937EF39}"/>
              </a:ext>
            </a:extLst>
          </p:cNvPr>
          <p:cNvSpPr txBox="1"/>
          <p:nvPr/>
        </p:nvSpPr>
        <p:spPr>
          <a:xfrm>
            <a:off x="163772" y="554726"/>
            <a:ext cx="10781731" cy="5572616"/>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Excessive gravel, surface crust formation and susceptibility to erosion in high slopes are some of the problems in these soils.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They are low in organic matter content and nutrients like nitrogen and phosphorus.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Occasionally, micronutrients like </a:t>
            </a:r>
            <a:r>
              <a:rPr lang="en-IN" sz="2400" u="sng" dirty="0">
                <a:effectLst/>
                <a:latin typeface="Cambria" panose="02040503050406030204" pitchFamily="18" charset="0"/>
                <a:ea typeface="Calibri" panose="020F0502020204030204" pitchFamily="34" charset="0"/>
                <a:cs typeface="Times New Roman" panose="02020603050405020304" pitchFamily="18" charset="0"/>
              </a:rPr>
              <a:t>zinc is deficient in red soils. </a:t>
            </a:r>
            <a:endParaRPr lang="en-IN" sz="2000" u="sng"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Potassium content in these soils is generally adequate for raising crops and the </a:t>
            </a:r>
            <a:r>
              <a:rPr lang="en-IN" sz="2400" u="sng" dirty="0">
                <a:effectLst/>
                <a:latin typeface="Cambria" panose="02040503050406030204" pitchFamily="18" charset="0"/>
                <a:ea typeface="Calibri" panose="020F0502020204030204" pitchFamily="34" charset="0"/>
                <a:cs typeface="Times New Roman" panose="02020603050405020304" pitchFamily="18" charset="0"/>
              </a:rPr>
              <a:t>soil pH range is 6 to 7</a:t>
            </a:r>
            <a:r>
              <a:rPr lang="en-IN" sz="2400" dirty="0">
                <a:effectLst/>
                <a:latin typeface="Cambria" panose="020405030504060302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400" dirty="0">
                <a:effectLst/>
                <a:latin typeface="Cambria" panose="02040503050406030204" pitchFamily="18" charset="0"/>
                <a:ea typeface="Calibri" panose="020F0502020204030204" pitchFamily="34" charset="0"/>
                <a:cs typeface="Times New Roman" panose="02020603050405020304" pitchFamily="18" charset="0"/>
              </a:rPr>
              <a:t>Most of the red soils have been classified in the order </a:t>
            </a:r>
            <a:r>
              <a:rPr lang="en-IN" sz="2400" dirty="0" err="1">
                <a:effectLst/>
                <a:latin typeface="Cambria" panose="02040503050406030204" pitchFamily="18" charset="0"/>
                <a:ea typeface="Calibri" panose="020F0502020204030204" pitchFamily="34" charset="0"/>
                <a:cs typeface="Times New Roman" panose="02020603050405020304" pitchFamily="18" charset="0"/>
              </a:rPr>
              <a:t>alfisols</a:t>
            </a:r>
            <a:r>
              <a:rPr lang="en-IN" sz="2400" dirty="0">
                <a:effectLst/>
                <a:latin typeface="Cambria" panose="02040503050406030204" pitchFamily="18" charset="0"/>
                <a:ea typeface="Calibri" panose="020F0502020204030204" pitchFamily="34" charset="0"/>
                <a:cs typeface="Times New Roman" panose="02020603050405020304" pitchFamily="18" charset="0"/>
              </a:rPr>
              <a:t> and these types of soils occur widely in the states of Andhra Pradesh, Bihar, Assam, TN, West </a:t>
            </a:r>
            <a:r>
              <a:rPr lang="en-IN" sz="2400" dirty="0" err="1">
                <a:effectLst/>
                <a:latin typeface="Cambria" panose="02040503050406030204" pitchFamily="18" charset="0"/>
                <a:ea typeface="Calibri" panose="020F0502020204030204" pitchFamily="34" charset="0"/>
                <a:cs typeface="Times New Roman" panose="02020603050405020304" pitchFamily="18" charset="0"/>
              </a:rPr>
              <a:t>Bangal</a:t>
            </a:r>
            <a:r>
              <a:rPr lang="en-IN" sz="2400" dirty="0">
                <a:effectLst/>
                <a:latin typeface="Cambria" panose="02040503050406030204" pitchFamily="18" charset="0"/>
                <a:ea typeface="Calibri" panose="020F0502020204030204" pitchFamily="34" charset="0"/>
                <a:cs typeface="Times New Roman" panose="02020603050405020304" pitchFamily="18" charset="0"/>
              </a:rPr>
              <a:t>, Goa, Daman, Diu and parts of Kerala, </a:t>
            </a:r>
            <a:r>
              <a:rPr lang="en-IN" sz="2400" dirty="0" err="1">
                <a:effectLst/>
                <a:latin typeface="Cambria" panose="02040503050406030204" pitchFamily="18" charset="0"/>
                <a:ea typeface="Calibri" panose="020F0502020204030204" pitchFamily="34" charset="0"/>
                <a:cs typeface="Times New Roman" panose="02020603050405020304" pitchFamily="18" charset="0"/>
              </a:rPr>
              <a:t>Maharastra</a:t>
            </a:r>
            <a:r>
              <a:rPr lang="en-IN" sz="2400" dirty="0">
                <a:effectLst/>
                <a:latin typeface="Cambria" panose="02040503050406030204" pitchFamily="18" charset="0"/>
                <a:ea typeface="Calibri" panose="020F0502020204030204" pitchFamily="34" charset="0"/>
                <a:cs typeface="Times New Roman" panose="02020603050405020304" pitchFamily="18" charset="0"/>
              </a:rPr>
              <a:t> and Karnataka.</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995047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90</a:t>
            </a:fld>
            <a:endParaRPr lang="en-IN"/>
          </a:p>
        </p:txBody>
      </p:sp>
      <p:sp>
        <p:nvSpPr>
          <p:cNvPr id="3" name="TextBox 2">
            <a:extLst>
              <a:ext uri="{FF2B5EF4-FFF2-40B4-BE49-F238E27FC236}">
                <a16:creationId xmlns="" xmlns:a16="http://schemas.microsoft.com/office/drawing/2014/main" id="{21150532-F5A1-C518-EF41-416A4E613812}"/>
              </a:ext>
            </a:extLst>
          </p:cNvPr>
          <p:cNvSpPr txBox="1"/>
          <p:nvPr/>
        </p:nvSpPr>
        <p:spPr>
          <a:xfrm>
            <a:off x="368490" y="341195"/>
            <a:ext cx="10399594" cy="4669805"/>
          </a:xfrm>
          <a:prstGeom prst="rect">
            <a:avLst/>
          </a:prstGeom>
          <a:noFill/>
        </p:spPr>
        <p:txBody>
          <a:bodyPr wrap="square">
            <a:spAutoFit/>
          </a:bodyPr>
          <a:lstStyle/>
          <a:p>
            <a:pPr algn="just">
              <a:lnSpc>
                <a:spcPct val="150000"/>
              </a:lnSpc>
              <a:spcAft>
                <a:spcPts val="800"/>
              </a:spcAft>
            </a:pPr>
            <a:r>
              <a:rPr lang="en-IN" sz="2400" b="1" dirty="0" err="1">
                <a:solidFill>
                  <a:srgbClr val="FF0000"/>
                </a:solidFill>
                <a:effectLst/>
                <a:latin typeface="Cambria" panose="02040503050406030204" pitchFamily="18" charset="0"/>
                <a:ea typeface="Calibri" panose="020F0502020204030204" pitchFamily="34" charset="0"/>
                <a:cs typeface="Mangal" panose="02040503050203030202" pitchFamily="18" charset="0"/>
              </a:rPr>
              <a:t>Agro</a:t>
            </a:r>
            <a:r>
              <a:rPr lang="en-IN" sz="2400" b="1" dirty="0">
                <a:solidFill>
                  <a:srgbClr val="FF0000"/>
                </a:solidFill>
                <a:effectLst/>
                <a:latin typeface="Cambria" panose="02040503050406030204" pitchFamily="18" charset="0"/>
                <a:ea typeface="Calibri" panose="020F0502020204030204" pitchFamily="34" charset="0"/>
                <a:cs typeface="Mangal" panose="02040503050203030202" pitchFamily="18" charset="0"/>
              </a:rPr>
              <a:t> Eco region number 8 (Hot semi-arid eco region 5 )</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Location:</a:t>
            </a:r>
            <a:r>
              <a:rPr lang="en-IN" sz="2400" dirty="0">
                <a:effectLst/>
                <a:latin typeface="Cambria" panose="02040503050406030204" pitchFamily="18" charset="0"/>
                <a:ea typeface="Calibri" panose="020F0502020204030204" pitchFamily="34" charset="0"/>
                <a:cs typeface="Mangal" panose="02040503050203030202" pitchFamily="18" charset="0"/>
              </a:rPr>
              <a:t> Eastern Ghats and Southern parts of Deccan Plateau covering the parts of Andhra Pradesh (one district), Karnataka (9 districts) and Tamil Nadu (15 districts) and extending over an area of 19.1 million hectares.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Climate:</a:t>
            </a:r>
            <a:r>
              <a:rPr lang="en-IN" sz="2400" dirty="0">
                <a:effectLst/>
                <a:latin typeface="Cambria" panose="02040503050406030204" pitchFamily="18" charset="0"/>
                <a:ea typeface="Calibri" panose="020F0502020204030204" pitchFamily="34" charset="0"/>
                <a:cs typeface="Mangal" panose="02040503050203030202" pitchFamily="18" charset="0"/>
              </a:rPr>
              <a:t> Hot and dry summer and mild winter with a mean annual rainfall of 600 to 1000 mm and the length of growing period is 90 to 150 days in a year. Parts of Karnataka receive rainfall in summer season and rest of the region receives rain during winter.</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29820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91</a:t>
            </a:fld>
            <a:endParaRPr lang="en-IN"/>
          </a:p>
        </p:txBody>
      </p:sp>
      <p:sp>
        <p:nvSpPr>
          <p:cNvPr id="3" name="TextBox 2">
            <a:extLst>
              <a:ext uri="{FF2B5EF4-FFF2-40B4-BE49-F238E27FC236}">
                <a16:creationId xmlns="" xmlns:a16="http://schemas.microsoft.com/office/drawing/2014/main" id="{9A6B6F9A-136B-D595-F20B-82D00227F8F8}"/>
              </a:ext>
            </a:extLst>
          </p:cNvPr>
          <p:cNvSpPr txBox="1"/>
          <p:nvPr/>
        </p:nvSpPr>
        <p:spPr>
          <a:xfrm>
            <a:off x="122830" y="90497"/>
            <a:ext cx="10781731" cy="5633915"/>
          </a:xfrm>
          <a:prstGeom prst="rect">
            <a:avLst/>
          </a:prstGeom>
          <a:noFill/>
        </p:spPr>
        <p:txBody>
          <a:bodyPr wrap="square">
            <a:spAutoFit/>
          </a:bodyPr>
          <a:lstStyle/>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Soil type:</a:t>
            </a:r>
            <a:r>
              <a:rPr lang="en-IN" sz="2000" dirty="0">
                <a:effectLst/>
                <a:latin typeface="Cambria" panose="02040503050406030204" pitchFamily="18" charset="0"/>
                <a:ea typeface="Calibri" panose="020F0502020204030204" pitchFamily="34" charset="0"/>
                <a:cs typeface="Mangal" panose="02040503050203030202" pitchFamily="18" charset="0"/>
              </a:rPr>
              <a:t> Red loamy soil</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Vegetation and cropping pattern:</a:t>
            </a:r>
            <a:r>
              <a:rPr lang="en-IN" sz="2000" dirty="0">
                <a:effectLst/>
                <a:latin typeface="Cambria" panose="02040503050406030204" pitchFamily="18" charset="0"/>
                <a:ea typeface="Calibri" panose="020F0502020204030204" pitchFamily="34" charset="0"/>
                <a:cs typeface="Mangal" panose="02040503050203030202" pitchFamily="18" charset="0"/>
              </a:rPr>
              <a:t> Tropical dry deciduous and thorny forest. Under irrigated conditions, cotton, sugar cane and rice are the major crops. Rainfed cultivation is the traditional practice with crops like millets, pulses and oilseeds especially groundnut in kharif season and with crops like sorghum and oilseeds especially safflower in Karnataka in Rabi season.</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Constraints:</a:t>
            </a:r>
            <a:r>
              <a:rPr lang="en-IN" sz="2000" dirty="0">
                <a:effectLst/>
                <a:latin typeface="Cambria" panose="02040503050406030204" pitchFamily="18" charset="0"/>
                <a:ea typeface="Calibri" panose="020F0502020204030204" pitchFamily="34" charset="0"/>
                <a:cs typeface="Mangal" panose="02040503050203030202" pitchFamily="18" charset="0"/>
              </a:rPr>
              <a:t>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Severity of soil erosion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Severity of drought due to poor moisture holding capacity of soil</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2000" b="1" dirty="0">
                <a:effectLst/>
                <a:latin typeface="Cambria" panose="02040503050406030204" pitchFamily="18" charset="0"/>
                <a:ea typeface="Calibri" panose="020F0502020204030204" pitchFamily="34" charset="0"/>
                <a:cs typeface="Mangal" panose="02040503050203030202" pitchFamily="18" charset="0"/>
              </a:rPr>
              <a:t>Potential of the region: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Dryland Horticulture with suitable fruit crops</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IN" sz="2000" dirty="0">
                <a:effectLst/>
                <a:latin typeface="Cambria" panose="02040503050406030204" pitchFamily="18" charset="0"/>
                <a:ea typeface="Calibri" panose="020F0502020204030204" pitchFamily="34" charset="0"/>
                <a:cs typeface="Mangal" panose="02040503050203030202" pitchFamily="18" charset="0"/>
              </a:rPr>
              <a:t>Floriculture under irrigated condition</a:t>
            </a: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600238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92</a:t>
            </a:fld>
            <a:endParaRPr lang="en-IN"/>
          </a:p>
        </p:txBody>
      </p:sp>
      <p:pic>
        <p:nvPicPr>
          <p:cNvPr id="2" name="Picture 1" descr="What percentage of the total area of India is arid land? - Quora">
            <a:extLst>
              <a:ext uri="{FF2B5EF4-FFF2-40B4-BE49-F238E27FC236}">
                <a16:creationId xmlns="" xmlns:a16="http://schemas.microsoft.com/office/drawing/2014/main" id="{84CBC52E-87D8-1DE8-8427-D23C106C2A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310" y="21988"/>
            <a:ext cx="7519490" cy="6334362"/>
          </a:xfrm>
          <a:prstGeom prst="rect">
            <a:avLst/>
          </a:prstGeom>
          <a:noFill/>
          <a:ln>
            <a:noFill/>
          </a:ln>
        </p:spPr>
      </p:pic>
    </p:spTree>
    <p:extLst>
      <p:ext uri="{BB962C8B-B14F-4D97-AF65-F5344CB8AC3E}">
        <p14:creationId xmlns:p14="http://schemas.microsoft.com/office/powerpoint/2010/main" val="10137301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C34D32C5-FB51-25E1-5CDA-F28846374B03}"/>
              </a:ext>
            </a:extLst>
          </p:cNvPr>
          <p:cNvSpPr>
            <a:spLocks noGrp="1"/>
          </p:cNvSpPr>
          <p:nvPr>
            <p:ph type="sldNum" sz="quarter" idx="12"/>
          </p:nvPr>
        </p:nvSpPr>
        <p:spPr/>
        <p:txBody>
          <a:bodyPr/>
          <a:lstStyle/>
          <a:p>
            <a:fld id="{88C909EF-151F-4BFD-B2E8-3CA63EA71F11}" type="slidenum">
              <a:rPr lang="en-IN" smtClean="0"/>
              <a:t>93</a:t>
            </a:fld>
            <a:endParaRPr lang="en-IN"/>
          </a:p>
        </p:txBody>
      </p:sp>
      <p:pic>
        <p:nvPicPr>
          <p:cNvPr id="2" name="Picture 1">
            <a:extLst>
              <a:ext uri="{FF2B5EF4-FFF2-40B4-BE49-F238E27FC236}">
                <a16:creationId xmlns="" xmlns:a16="http://schemas.microsoft.com/office/drawing/2014/main" id="{C24A95E8-028B-0CB3-FC26-4CC071573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603" y="69308"/>
            <a:ext cx="10413242" cy="6121942"/>
          </a:xfrm>
          <a:prstGeom prst="rect">
            <a:avLst/>
          </a:prstGeom>
          <a:noFill/>
          <a:ln>
            <a:noFill/>
          </a:ln>
        </p:spPr>
      </p:pic>
    </p:spTree>
    <p:extLst>
      <p:ext uri="{BB962C8B-B14F-4D97-AF65-F5344CB8AC3E}">
        <p14:creationId xmlns:p14="http://schemas.microsoft.com/office/powerpoint/2010/main" val="15747800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821F6-EDC6-E0D3-8341-2AC253993127}"/>
              </a:ext>
            </a:extLst>
          </p:cNvPr>
          <p:cNvSpPr>
            <a:spLocks noGrp="1"/>
          </p:cNvSpPr>
          <p:nvPr>
            <p:ph type="title"/>
          </p:nvPr>
        </p:nvSpPr>
        <p:spPr>
          <a:xfrm rot="20041511">
            <a:off x="2949936" y="2009513"/>
            <a:ext cx="5886434" cy="1325563"/>
          </a:xfrm>
        </p:spPr>
        <p:txBody>
          <a:bodyPr>
            <a:normAutofit/>
          </a:bodyPr>
          <a:lstStyle/>
          <a:p>
            <a:r>
              <a:rPr lang="en-US" sz="6600" b="1" dirty="0">
                <a:solidFill>
                  <a:srgbClr val="FF0000"/>
                </a:solidFill>
                <a:latin typeface="Times New Roman" panose="02020603050405020304" pitchFamily="18" charset="0"/>
                <a:cs typeface="Times New Roman" panose="02020603050405020304" pitchFamily="18" charset="0"/>
              </a:rPr>
              <a:t>Thank  You</a:t>
            </a:r>
            <a:endParaRPr lang="en-IN" sz="6600" b="1" dirty="0">
              <a:solidFill>
                <a:srgbClr val="FF0000"/>
              </a:solidFill>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 xmlns:a16="http://schemas.microsoft.com/office/drawing/2014/main" id="{D9007FF2-AB3B-4188-A576-2C032AA04686}"/>
              </a:ext>
            </a:extLst>
          </p:cNvPr>
          <p:cNvSpPr>
            <a:spLocks noGrp="1"/>
          </p:cNvSpPr>
          <p:nvPr>
            <p:ph type="dt" sz="half" idx="10"/>
          </p:nvPr>
        </p:nvSpPr>
        <p:spPr/>
        <p:txBody>
          <a:bodyPr/>
          <a:lstStyle/>
          <a:p>
            <a:endParaRPr lang="en-IN"/>
          </a:p>
        </p:txBody>
      </p:sp>
      <p:sp>
        <p:nvSpPr>
          <p:cNvPr id="4" name="Slide Number Placeholder 3">
            <a:extLst>
              <a:ext uri="{FF2B5EF4-FFF2-40B4-BE49-F238E27FC236}">
                <a16:creationId xmlns="" xmlns:a16="http://schemas.microsoft.com/office/drawing/2014/main" id="{E61BEF5B-446A-4702-A484-7F04E8B5B483}"/>
              </a:ext>
            </a:extLst>
          </p:cNvPr>
          <p:cNvSpPr>
            <a:spLocks noGrp="1"/>
          </p:cNvSpPr>
          <p:nvPr>
            <p:ph type="sldNum" sz="quarter" idx="12"/>
          </p:nvPr>
        </p:nvSpPr>
        <p:spPr/>
        <p:txBody>
          <a:bodyPr/>
          <a:lstStyle/>
          <a:p>
            <a:fld id="{88C909EF-151F-4BFD-B2E8-3CA63EA71F11}" type="slidenum">
              <a:rPr lang="en-IN" smtClean="0"/>
              <a:t>94</a:t>
            </a:fld>
            <a:endParaRPr lang="en-IN"/>
          </a:p>
        </p:txBody>
      </p:sp>
      <p:sp>
        <p:nvSpPr>
          <p:cNvPr id="6" name="Rectangle 5">
            <a:extLst>
              <a:ext uri="{FF2B5EF4-FFF2-40B4-BE49-F238E27FC236}">
                <a16:creationId xmlns="" xmlns:a16="http://schemas.microsoft.com/office/drawing/2014/main" id="{7AEA90D3-90E1-D5B9-61CC-FCE627E2817B}"/>
              </a:ext>
            </a:extLst>
          </p:cNvPr>
          <p:cNvSpPr/>
          <p:nvPr/>
        </p:nvSpPr>
        <p:spPr>
          <a:xfrm>
            <a:off x="0" y="6527800"/>
            <a:ext cx="12192000" cy="3302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b="1" kern="100" dirty="0">
                <a:effectLst/>
                <a:latin typeface="Times New Roman" panose="02020603050405020304" pitchFamily="18" charset="0"/>
                <a:ea typeface="Calibri" panose="020F0502020204030204" pitchFamily="34" charset="0"/>
                <a:cs typeface="Times New Roman" panose="02020603050405020304" pitchFamily="18" charset="0"/>
              </a:rPr>
              <a:t>Rainfed Agriculture &amp; Watershed Management </a:t>
            </a:r>
            <a:r>
              <a:rPr lang="en-US" b="1" dirty="0">
                <a:latin typeface="Cambria" pitchFamily="18" charset="0"/>
              </a:rPr>
              <a:t>                                                                                                       </a:t>
            </a:r>
            <a:r>
              <a:rPr lang="en-US" b="1" dirty="0" smtClean="0">
                <a:latin typeface="Cambria" pitchFamily="18" charset="0"/>
              </a:rPr>
              <a:t>Mr. ANIL SWAMI</a:t>
            </a:r>
            <a:endParaRPr lang="en-US" sz="2000" b="1" dirty="0">
              <a:latin typeface="Cambria" pitchFamily="18" charset="0"/>
            </a:endParaRPr>
          </a:p>
        </p:txBody>
      </p:sp>
    </p:spTree>
    <p:extLst>
      <p:ext uri="{BB962C8B-B14F-4D97-AF65-F5344CB8AC3E}">
        <p14:creationId xmlns:p14="http://schemas.microsoft.com/office/powerpoint/2010/main" val="2000865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6488</Words>
  <Application>Microsoft Office PowerPoint</Application>
  <PresentationFormat>Custom</PresentationFormat>
  <Paragraphs>560</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Soil and climatic conditions prevalent in rainfed 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 Kumar</dc:creator>
  <cp:lastModifiedBy>Rohit</cp:lastModifiedBy>
  <cp:revision>228</cp:revision>
  <dcterms:created xsi:type="dcterms:W3CDTF">2023-02-02T02:04:26Z</dcterms:created>
  <dcterms:modified xsi:type="dcterms:W3CDTF">2024-04-17T09:28:00Z</dcterms:modified>
</cp:coreProperties>
</file>